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Open Sauce Light" charset="1" panose="00000400000000000000"/>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Poppins Semi-Bold" charset="1" panose="00000700000000000000"/>
      <p:regular r:id="rId18"/>
    </p:embeddedFont>
    <p:embeddedFont>
      <p:font typeface="Poppins Bold" charset="1" panose="00000800000000000000"/>
      <p:regular r:id="rId19"/>
    </p:embeddedFont>
    <p:embeddedFont>
      <p:font typeface="Poppins" charset="1" panose="00000500000000000000"/>
      <p:regular r:id="rId20"/>
    </p:embeddedFont>
    <p:embeddedFont>
      <p:font typeface="Inter Bold" charset="1" panose="020B0802030000000004"/>
      <p:regular r:id="rId21"/>
    </p:embeddedFont>
    <p:embeddedFont>
      <p:font typeface="Canva Sans" charset="1" panose="020B0503030501040103"/>
      <p:regular r:id="rId22"/>
    </p:embeddedFont>
    <p:embeddedFont>
      <p:font typeface="Canva Sans Bold" charset="1" panose="020B08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0A3D"/>
        </a:solidFill>
      </p:bgPr>
    </p:bg>
    <p:spTree>
      <p:nvGrpSpPr>
        <p:cNvPr id="1" name=""/>
        <p:cNvGrpSpPr/>
        <p:nvPr/>
      </p:nvGrpSpPr>
      <p:grpSpPr>
        <a:xfrm>
          <a:off x="0" y="0"/>
          <a:ext cx="0" cy="0"/>
          <a:chOff x="0" y="0"/>
          <a:chExt cx="0" cy="0"/>
        </a:xfrm>
      </p:grpSpPr>
      <p:sp>
        <p:nvSpPr>
          <p:cNvPr name="Freeform 2" id="2"/>
          <p:cNvSpPr/>
          <p:nvPr/>
        </p:nvSpPr>
        <p:spPr>
          <a:xfrm flipH="false" flipV="false" rot="5612436">
            <a:off x="7142043" y="3209758"/>
            <a:ext cx="9268253" cy="10413768"/>
          </a:xfrm>
          <a:custGeom>
            <a:avLst/>
            <a:gdLst/>
            <a:ahLst/>
            <a:cxnLst/>
            <a:rect r="r" b="b" t="t" l="l"/>
            <a:pathLst>
              <a:path h="10413768" w="9268253">
                <a:moveTo>
                  <a:pt x="0" y="0"/>
                </a:moveTo>
                <a:lnTo>
                  <a:pt x="9268253" y="0"/>
                </a:lnTo>
                <a:lnTo>
                  <a:pt x="9268253" y="10413767"/>
                </a:lnTo>
                <a:lnTo>
                  <a:pt x="0" y="10413767"/>
                </a:lnTo>
                <a:lnTo>
                  <a:pt x="0" y="0"/>
                </a:lnTo>
                <a:close/>
              </a:path>
            </a:pathLst>
          </a:custGeom>
          <a:blipFill>
            <a:blip r:embed="rId2"/>
            <a:stretch>
              <a:fillRect l="0" t="0" r="0" b="0"/>
            </a:stretch>
          </a:blipFill>
        </p:spPr>
      </p:sp>
      <p:sp>
        <p:nvSpPr>
          <p:cNvPr name="TextBox 3" id="3"/>
          <p:cNvSpPr txBox="true"/>
          <p:nvPr/>
        </p:nvSpPr>
        <p:spPr>
          <a:xfrm rot="0">
            <a:off x="3653574" y="2855715"/>
            <a:ext cx="10627647" cy="1371053"/>
          </a:xfrm>
          <a:prstGeom prst="rect">
            <a:avLst/>
          </a:prstGeom>
        </p:spPr>
        <p:txBody>
          <a:bodyPr anchor="t" rtlCol="false" tIns="0" lIns="0" bIns="0" rIns="0">
            <a:spAutoFit/>
          </a:bodyPr>
          <a:lstStyle/>
          <a:p>
            <a:pPr algn="l">
              <a:lnSpc>
                <a:spcPts val="10479"/>
              </a:lnSpc>
            </a:pPr>
            <a:r>
              <a:rPr lang="en-US" sz="9980" spc="-509">
                <a:solidFill>
                  <a:srgbClr val="FFFFFF"/>
                </a:solidFill>
                <a:latin typeface="Open Sauce Light"/>
                <a:ea typeface="Open Sauce Light"/>
                <a:cs typeface="Open Sauce Light"/>
                <a:sym typeface="Open Sauce Light"/>
              </a:rPr>
              <a:t>Capstone Project</a:t>
            </a:r>
          </a:p>
        </p:txBody>
      </p:sp>
      <p:sp>
        <p:nvSpPr>
          <p:cNvPr name="TextBox 4" id="4"/>
          <p:cNvSpPr txBox="true"/>
          <p:nvPr/>
        </p:nvSpPr>
        <p:spPr>
          <a:xfrm rot="0">
            <a:off x="2255735" y="4893607"/>
            <a:ext cx="14683404" cy="556937"/>
          </a:xfrm>
          <a:prstGeom prst="rect">
            <a:avLst/>
          </a:prstGeom>
        </p:spPr>
        <p:txBody>
          <a:bodyPr anchor="t" rtlCol="false" tIns="0" lIns="0" bIns="0" rIns="0">
            <a:spAutoFit/>
          </a:bodyPr>
          <a:lstStyle/>
          <a:p>
            <a:pPr algn="l">
              <a:lnSpc>
                <a:spcPts val="4256"/>
              </a:lnSpc>
            </a:pPr>
            <a:r>
              <a:rPr lang="en-US" sz="4054" spc="-206">
                <a:solidFill>
                  <a:srgbClr val="FFFFFF"/>
                </a:solidFill>
                <a:latin typeface="Open Sauce Light"/>
                <a:ea typeface="Open Sauce Light"/>
                <a:cs typeface="Open Sauce Light"/>
                <a:sym typeface="Open Sauce Light"/>
              </a:rPr>
              <a:t>WATERMARKING DIGITAL UNTUK VIDEO WISATA BENGKULU</a:t>
            </a:r>
          </a:p>
        </p:txBody>
      </p:sp>
      <p:sp>
        <p:nvSpPr>
          <p:cNvPr name="TextBox 5" id="5"/>
          <p:cNvSpPr txBox="true"/>
          <p:nvPr/>
        </p:nvSpPr>
        <p:spPr>
          <a:xfrm rot="0">
            <a:off x="8690563" y="8902065"/>
            <a:ext cx="906874" cy="356235"/>
          </a:xfrm>
          <a:prstGeom prst="rect">
            <a:avLst/>
          </a:prstGeom>
        </p:spPr>
        <p:txBody>
          <a:bodyPr anchor="t" rtlCol="false" tIns="0" lIns="0" bIns="0" rIns="0">
            <a:spAutoFit/>
          </a:bodyPr>
          <a:lstStyle/>
          <a:p>
            <a:pPr algn="ctr">
              <a:lnSpc>
                <a:spcPts val="2940"/>
              </a:lnSpc>
            </a:pPr>
            <a:r>
              <a:rPr lang="en-US" sz="2100">
                <a:solidFill>
                  <a:srgbClr val="FFFFFF"/>
                </a:solidFill>
                <a:latin typeface="Montserrat"/>
                <a:ea typeface="Montserrat"/>
                <a:cs typeface="Montserrat"/>
                <a:sym typeface="Montserrat"/>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0A3D"/>
        </a:solidFill>
      </p:bgPr>
    </p:bg>
    <p:spTree>
      <p:nvGrpSpPr>
        <p:cNvPr id="1" name=""/>
        <p:cNvGrpSpPr/>
        <p:nvPr/>
      </p:nvGrpSpPr>
      <p:grpSpPr>
        <a:xfrm>
          <a:off x="0" y="0"/>
          <a:ext cx="0" cy="0"/>
          <a:chOff x="0" y="0"/>
          <a:chExt cx="0" cy="0"/>
        </a:xfrm>
      </p:grpSpPr>
      <p:sp>
        <p:nvSpPr>
          <p:cNvPr name="Freeform 2" id="2"/>
          <p:cNvSpPr/>
          <p:nvPr/>
        </p:nvSpPr>
        <p:spPr>
          <a:xfrm flipH="false" flipV="false" rot="0">
            <a:off x="824365" y="672397"/>
            <a:ext cx="492870" cy="492870"/>
          </a:xfrm>
          <a:custGeom>
            <a:avLst/>
            <a:gdLst/>
            <a:ahLst/>
            <a:cxnLst/>
            <a:rect r="r" b="b" t="t" l="l"/>
            <a:pathLst>
              <a:path h="492870" w="492870">
                <a:moveTo>
                  <a:pt x="0" y="0"/>
                </a:moveTo>
                <a:lnTo>
                  <a:pt x="492870" y="0"/>
                </a:lnTo>
                <a:lnTo>
                  <a:pt x="492870" y="492870"/>
                </a:lnTo>
                <a:lnTo>
                  <a:pt x="0" y="492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24365" y="708739"/>
            <a:ext cx="6810981" cy="852717"/>
          </a:xfrm>
          <a:prstGeom prst="rect">
            <a:avLst/>
          </a:prstGeom>
        </p:spPr>
        <p:txBody>
          <a:bodyPr anchor="t" rtlCol="false" tIns="0" lIns="0" bIns="0" rIns="0">
            <a:spAutoFit/>
          </a:bodyPr>
          <a:lstStyle/>
          <a:p>
            <a:pPr algn="ctr">
              <a:lnSpc>
                <a:spcPts val="3468"/>
              </a:lnSpc>
            </a:pPr>
            <a:r>
              <a:rPr lang="en-US" sz="2477" b="true">
                <a:solidFill>
                  <a:srgbClr val="FFFFFF"/>
                </a:solidFill>
                <a:latin typeface="Montserrat Bold"/>
                <a:ea typeface="Montserrat Bold"/>
                <a:cs typeface="Montserrat Bold"/>
                <a:sym typeface="Montserrat Bold"/>
              </a:rPr>
              <a:t>KELOMPOK CAPSTONE PROJECT</a:t>
            </a:r>
          </a:p>
          <a:p>
            <a:pPr algn="ctr">
              <a:lnSpc>
                <a:spcPts val="3468"/>
              </a:lnSpc>
            </a:pPr>
          </a:p>
        </p:txBody>
      </p:sp>
      <p:sp>
        <p:nvSpPr>
          <p:cNvPr name="Freeform 4" id="4"/>
          <p:cNvSpPr/>
          <p:nvPr/>
        </p:nvSpPr>
        <p:spPr>
          <a:xfrm flipH="false" flipV="false" rot="6188040">
            <a:off x="8176860" y="902959"/>
            <a:ext cx="8359905" cy="9393152"/>
          </a:xfrm>
          <a:custGeom>
            <a:avLst/>
            <a:gdLst/>
            <a:ahLst/>
            <a:cxnLst/>
            <a:rect r="r" b="b" t="t" l="l"/>
            <a:pathLst>
              <a:path h="9393152" w="8359905">
                <a:moveTo>
                  <a:pt x="0" y="0"/>
                </a:moveTo>
                <a:lnTo>
                  <a:pt x="8359905" y="0"/>
                </a:lnTo>
                <a:lnTo>
                  <a:pt x="8359905" y="9393151"/>
                </a:lnTo>
                <a:lnTo>
                  <a:pt x="0" y="9393151"/>
                </a:lnTo>
                <a:lnTo>
                  <a:pt x="0" y="0"/>
                </a:lnTo>
                <a:close/>
              </a:path>
            </a:pathLst>
          </a:custGeom>
          <a:blipFill>
            <a:blip r:embed="rId4"/>
            <a:stretch>
              <a:fillRect l="0" t="0" r="0" b="0"/>
            </a:stretch>
          </a:blipFill>
        </p:spPr>
      </p:sp>
      <p:sp>
        <p:nvSpPr>
          <p:cNvPr name="TextBox 5" id="5"/>
          <p:cNvSpPr txBox="true"/>
          <p:nvPr/>
        </p:nvSpPr>
        <p:spPr>
          <a:xfrm rot="0">
            <a:off x="1070800" y="1837157"/>
            <a:ext cx="16379175" cy="1297851"/>
          </a:xfrm>
          <a:prstGeom prst="rect">
            <a:avLst/>
          </a:prstGeom>
        </p:spPr>
        <p:txBody>
          <a:bodyPr anchor="t" rtlCol="false" tIns="0" lIns="0" bIns="0" rIns="0">
            <a:spAutoFit/>
          </a:bodyPr>
          <a:lstStyle/>
          <a:p>
            <a:pPr algn="l">
              <a:lnSpc>
                <a:spcPts val="5039"/>
              </a:lnSpc>
            </a:pPr>
            <a:r>
              <a:rPr lang="en-US" sz="4799" spc="-244">
                <a:solidFill>
                  <a:srgbClr val="FFFFFF"/>
                </a:solidFill>
                <a:latin typeface="Open Sauce Light"/>
                <a:ea typeface="Open Sauce Light"/>
                <a:cs typeface="Open Sauce Light"/>
                <a:sym typeface="Open Sauce Light"/>
              </a:rPr>
              <a:t>WATERMARKING DIGITAL UNTUK VIDEO WISATA BENGKULU</a:t>
            </a:r>
          </a:p>
          <a:p>
            <a:pPr algn="l">
              <a:lnSpc>
                <a:spcPts val="5039"/>
              </a:lnSpc>
            </a:pPr>
          </a:p>
        </p:txBody>
      </p:sp>
      <p:grpSp>
        <p:nvGrpSpPr>
          <p:cNvPr name="Group 6" id="6"/>
          <p:cNvGrpSpPr/>
          <p:nvPr/>
        </p:nvGrpSpPr>
        <p:grpSpPr>
          <a:xfrm rot="0">
            <a:off x="2392016" y="3938616"/>
            <a:ext cx="3722592" cy="5267756"/>
            <a:chOff x="0" y="0"/>
            <a:chExt cx="1113427" cy="1575585"/>
          </a:xfrm>
        </p:grpSpPr>
        <p:sp>
          <p:nvSpPr>
            <p:cNvPr name="Freeform 7" id="7"/>
            <p:cNvSpPr/>
            <p:nvPr/>
          </p:nvSpPr>
          <p:spPr>
            <a:xfrm flipH="false" flipV="false" rot="0">
              <a:off x="0" y="0"/>
              <a:ext cx="1113427" cy="1575585"/>
            </a:xfrm>
            <a:custGeom>
              <a:avLst/>
              <a:gdLst/>
              <a:ahLst/>
              <a:cxnLst/>
              <a:rect r="r" b="b" t="t" l="l"/>
              <a:pathLst>
                <a:path h="1575585" w="1113427">
                  <a:moveTo>
                    <a:pt x="83188" y="0"/>
                  </a:moveTo>
                  <a:lnTo>
                    <a:pt x="1030238" y="0"/>
                  </a:lnTo>
                  <a:cubicBezTo>
                    <a:pt x="1052301" y="0"/>
                    <a:pt x="1073461" y="8764"/>
                    <a:pt x="1089061" y="24365"/>
                  </a:cubicBezTo>
                  <a:cubicBezTo>
                    <a:pt x="1104662" y="39966"/>
                    <a:pt x="1113427" y="61126"/>
                    <a:pt x="1113427" y="83188"/>
                  </a:cubicBezTo>
                  <a:lnTo>
                    <a:pt x="1113427" y="1492397"/>
                  </a:lnTo>
                  <a:cubicBezTo>
                    <a:pt x="1113427" y="1538340"/>
                    <a:pt x="1076182" y="1575585"/>
                    <a:pt x="1030238" y="1575585"/>
                  </a:cubicBezTo>
                  <a:lnTo>
                    <a:pt x="83188" y="1575585"/>
                  </a:lnTo>
                  <a:cubicBezTo>
                    <a:pt x="61126" y="1575585"/>
                    <a:pt x="39966" y="1566821"/>
                    <a:pt x="24365" y="1551220"/>
                  </a:cubicBezTo>
                  <a:cubicBezTo>
                    <a:pt x="8764" y="1535619"/>
                    <a:pt x="0" y="1514459"/>
                    <a:pt x="0" y="1492397"/>
                  </a:cubicBezTo>
                  <a:lnTo>
                    <a:pt x="0" y="83188"/>
                  </a:lnTo>
                  <a:cubicBezTo>
                    <a:pt x="0" y="61126"/>
                    <a:pt x="8764" y="39966"/>
                    <a:pt x="24365" y="24365"/>
                  </a:cubicBezTo>
                  <a:cubicBezTo>
                    <a:pt x="39966" y="8764"/>
                    <a:pt x="61126" y="0"/>
                    <a:pt x="83188" y="0"/>
                  </a:cubicBezTo>
                  <a:close/>
                </a:path>
              </a:pathLst>
            </a:custGeom>
            <a:solidFill>
              <a:srgbClr val="E9EBED"/>
            </a:solidFill>
          </p:spPr>
        </p:sp>
        <p:sp>
          <p:nvSpPr>
            <p:cNvPr name="TextBox 8" id="8"/>
            <p:cNvSpPr txBox="true"/>
            <p:nvPr/>
          </p:nvSpPr>
          <p:spPr>
            <a:xfrm>
              <a:off x="0" y="-38100"/>
              <a:ext cx="1113427" cy="161368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465317" y="3938616"/>
            <a:ext cx="3590140" cy="5267756"/>
            <a:chOff x="0" y="0"/>
            <a:chExt cx="1073811" cy="1575585"/>
          </a:xfrm>
        </p:grpSpPr>
        <p:sp>
          <p:nvSpPr>
            <p:cNvPr name="Freeform 10" id="10"/>
            <p:cNvSpPr/>
            <p:nvPr/>
          </p:nvSpPr>
          <p:spPr>
            <a:xfrm flipH="false" flipV="false" rot="0">
              <a:off x="0" y="0"/>
              <a:ext cx="1073811" cy="1575585"/>
            </a:xfrm>
            <a:custGeom>
              <a:avLst/>
              <a:gdLst/>
              <a:ahLst/>
              <a:cxnLst/>
              <a:rect r="r" b="b" t="t" l="l"/>
              <a:pathLst>
                <a:path h="1575585" w="1073811">
                  <a:moveTo>
                    <a:pt x="86258" y="0"/>
                  </a:moveTo>
                  <a:lnTo>
                    <a:pt x="987553" y="0"/>
                  </a:lnTo>
                  <a:cubicBezTo>
                    <a:pt x="1010430" y="0"/>
                    <a:pt x="1032370" y="9088"/>
                    <a:pt x="1048546" y="25264"/>
                  </a:cubicBezTo>
                  <a:cubicBezTo>
                    <a:pt x="1064723" y="41441"/>
                    <a:pt x="1073811" y="63381"/>
                    <a:pt x="1073811" y="86258"/>
                  </a:cubicBezTo>
                  <a:lnTo>
                    <a:pt x="1073811" y="1489328"/>
                  </a:lnTo>
                  <a:cubicBezTo>
                    <a:pt x="1073811" y="1512204"/>
                    <a:pt x="1064723" y="1534144"/>
                    <a:pt x="1048546" y="1550321"/>
                  </a:cubicBezTo>
                  <a:cubicBezTo>
                    <a:pt x="1032370" y="1566497"/>
                    <a:pt x="1010430" y="1575585"/>
                    <a:pt x="987553" y="1575585"/>
                  </a:cubicBezTo>
                  <a:lnTo>
                    <a:pt x="86258" y="1575585"/>
                  </a:lnTo>
                  <a:cubicBezTo>
                    <a:pt x="63381" y="1575585"/>
                    <a:pt x="41441" y="1566497"/>
                    <a:pt x="25264" y="1550321"/>
                  </a:cubicBezTo>
                  <a:cubicBezTo>
                    <a:pt x="9088" y="1534144"/>
                    <a:pt x="0" y="1512204"/>
                    <a:pt x="0" y="1489328"/>
                  </a:cubicBezTo>
                  <a:lnTo>
                    <a:pt x="0" y="86258"/>
                  </a:lnTo>
                  <a:cubicBezTo>
                    <a:pt x="0" y="63381"/>
                    <a:pt x="9088" y="41441"/>
                    <a:pt x="25264" y="25264"/>
                  </a:cubicBezTo>
                  <a:cubicBezTo>
                    <a:pt x="41441" y="9088"/>
                    <a:pt x="63381" y="0"/>
                    <a:pt x="86258" y="0"/>
                  </a:cubicBezTo>
                  <a:close/>
                </a:path>
              </a:pathLst>
            </a:custGeom>
            <a:solidFill>
              <a:srgbClr val="3C586D"/>
            </a:solidFill>
          </p:spPr>
        </p:sp>
        <p:sp>
          <p:nvSpPr>
            <p:cNvPr name="TextBox 11" id="11"/>
            <p:cNvSpPr txBox="true"/>
            <p:nvPr/>
          </p:nvSpPr>
          <p:spPr>
            <a:xfrm>
              <a:off x="0" y="-38100"/>
              <a:ext cx="1073811" cy="161368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173392" y="3938616"/>
            <a:ext cx="3590140" cy="5267756"/>
            <a:chOff x="0" y="0"/>
            <a:chExt cx="1073811" cy="1575585"/>
          </a:xfrm>
        </p:grpSpPr>
        <p:sp>
          <p:nvSpPr>
            <p:cNvPr name="Freeform 13" id="13"/>
            <p:cNvSpPr/>
            <p:nvPr/>
          </p:nvSpPr>
          <p:spPr>
            <a:xfrm flipH="false" flipV="false" rot="0">
              <a:off x="0" y="0"/>
              <a:ext cx="1073811" cy="1575585"/>
            </a:xfrm>
            <a:custGeom>
              <a:avLst/>
              <a:gdLst/>
              <a:ahLst/>
              <a:cxnLst/>
              <a:rect r="r" b="b" t="t" l="l"/>
              <a:pathLst>
                <a:path h="1575585" w="1073811">
                  <a:moveTo>
                    <a:pt x="86258" y="0"/>
                  </a:moveTo>
                  <a:lnTo>
                    <a:pt x="987553" y="0"/>
                  </a:lnTo>
                  <a:cubicBezTo>
                    <a:pt x="1010430" y="0"/>
                    <a:pt x="1032370" y="9088"/>
                    <a:pt x="1048546" y="25264"/>
                  </a:cubicBezTo>
                  <a:cubicBezTo>
                    <a:pt x="1064723" y="41441"/>
                    <a:pt x="1073811" y="63381"/>
                    <a:pt x="1073811" y="86258"/>
                  </a:cubicBezTo>
                  <a:lnTo>
                    <a:pt x="1073811" y="1489328"/>
                  </a:lnTo>
                  <a:cubicBezTo>
                    <a:pt x="1073811" y="1512204"/>
                    <a:pt x="1064723" y="1534144"/>
                    <a:pt x="1048546" y="1550321"/>
                  </a:cubicBezTo>
                  <a:cubicBezTo>
                    <a:pt x="1032370" y="1566497"/>
                    <a:pt x="1010430" y="1575585"/>
                    <a:pt x="987553" y="1575585"/>
                  </a:cubicBezTo>
                  <a:lnTo>
                    <a:pt x="86258" y="1575585"/>
                  </a:lnTo>
                  <a:cubicBezTo>
                    <a:pt x="63381" y="1575585"/>
                    <a:pt x="41441" y="1566497"/>
                    <a:pt x="25264" y="1550321"/>
                  </a:cubicBezTo>
                  <a:cubicBezTo>
                    <a:pt x="9088" y="1534144"/>
                    <a:pt x="0" y="1512204"/>
                    <a:pt x="0" y="1489328"/>
                  </a:cubicBezTo>
                  <a:lnTo>
                    <a:pt x="0" y="86258"/>
                  </a:lnTo>
                  <a:cubicBezTo>
                    <a:pt x="0" y="63381"/>
                    <a:pt x="9088" y="41441"/>
                    <a:pt x="25264" y="25264"/>
                  </a:cubicBezTo>
                  <a:cubicBezTo>
                    <a:pt x="41441" y="9088"/>
                    <a:pt x="63381" y="0"/>
                    <a:pt x="86258" y="0"/>
                  </a:cubicBezTo>
                  <a:close/>
                </a:path>
              </a:pathLst>
            </a:custGeom>
            <a:solidFill>
              <a:srgbClr val="E9EBED"/>
            </a:solidFill>
            <a:ln cap="rnd">
              <a:noFill/>
              <a:prstDash val="solid"/>
              <a:round/>
            </a:ln>
          </p:spPr>
        </p:sp>
        <p:sp>
          <p:nvSpPr>
            <p:cNvPr name="TextBox 14" id="14"/>
            <p:cNvSpPr txBox="true"/>
            <p:nvPr/>
          </p:nvSpPr>
          <p:spPr>
            <a:xfrm>
              <a:off x="0" y="-38100"/>
              <a:ext cx="1073811" cy="161368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030931" y="5619988"/>
            <a:ext cx="4331623" cy="1317625"/>
          </a:xfrm>
          <a:prstGeom prst="rect">
            <a:avLst/>
          </a:prstGeom>
        </p:spPr>
        <p:txBody>
          <a:bodyPr anchor="t" rtlCol="false" tIns="0" lIns="0" bIns="0" rIns="0">
            <a:spAutoFit/>
          </a:bodyPr>
          <a:lstStyle/>
          <a:p>
            <a:pPr algn="ctr">
              <a:lnSpc>
                <a:spcPts val="3499"/>
              </a:lnSpc>
            </a:pPr>
            <a:r>
              <a:rPr lang="en-US" sz="2499" b="true">
                <a:solidFill>
                  <a:srgbClr val="263744"/>
                </a:solidFill>
                <a:latin typeface="Poppins Semi-Bold"/>
                <a:ea typeface="Poppins Semi-Bold"/>
                <a:cs typeface="Poppins Semi-Bold"/>
                <a:sym typeface="Poppins Semi-Bold"/>
              </a:rPr>
              <a:t>Attar Zaki AL GHIFARI</a:t>
            </a:r>
          </a:p>
          <a:p>
            <a:pPr algn="ctr">
              <a:lnSpc>
                <a:spcPts val="3499"/>
              </a:lnSpc>
            </a:pPr>
            <a:r>
              <a:rPr lang="en-US" sz="2499" b="true">
                <a:solidFill>
                  <a:srgbClr val="263744"/>
                </a:solidFill>
                <a:latin typeface="Poppins Semi-Bold"/>
                <a:ea typeface="Poppins Semi-Bold"/>
                <a:cs typeface="Poppins Semi-Bold"/>
                <a:sym typeface="Poppins Semi-Bold"/>
              </a:rPr>
              <a:t>G1A023035</a:t>
            </a:r>
          </a:p>
          <a:p>
            <a:pPr algn="ctr">
              <a:lnSpc>
                <a:spcPts val="3499"/>
              </a:lnSpc>
            </a:pPr>
          </a:p>
        </p:txBody>
      </p:sp>
      <p:sp>
        <p:nvSpPr>
          <p:cNvPr name="TextBox 16" id="16"/>
          <p:cNvSpPr txBox="true"/>
          <p:nvPr/>
        </p:nvSpPr>
        <p:spPr>
          <a:xfrm rot="0">
            <a:off x="7586540" y="5442194"/>
            <a:ext cx="3114920" cy="2193925"/>
          </a:xfrm>
          <a:prstGeom prst="rect">
            <a:avLst/>
          </a:prstGeom>
        </p:spPr>
        <p:txBody>
          <a:bodyPr anchor="t" rtlCol="false" tIns="0" lIns="0" bIns="0" rIns="0">
            <a:spAutoFit/>
          </a:bodyPr>
          <a:lstStyle/>
          <a:p>
            <a:pPr algn="ctr">
              <a:lnSpc>
                <a:spcPts val="3499"/>
              </a:lnSpc>
            </a:pPr>
            <a:r>
              <a:rPr lang="en-US" sz="2499" b="true">
                <a:solidFill>
                  <a:srgbClr val="FFFFFF"/>
                </a:solidFill>
                <a:latin typeface="Poppins Semi-Bold"/>
                <a:ea typeface="Poppins Semi-Bold"/>
                <a:cs typeface="Poppins Semi-Bold"/>
                <a:sym typeface="Poppins Semi-Bold"/>
              </a:rPr>
              <a:t>Muhammad Dizi Valgiyos Aritonang</a:t>
            </a:r>
          </a:p>
          <a:p>
            <a:pPr algn="ctr">
              <a:lnSpc>
                <a:spcPts val="3499"/>
              </a:lnSpc>
            </a:pPr>
            <a:r>
              <a:rPr lang="en-US" sz="2499" b="true">
                <a:solidFill>
                  <a:srgbClr val="FFFFFF"/>
                </a:solidFill>
                <a:latin typeface="Poppins Semi-Bold"/>
                <a:ea typeface="Poppins Semi-Bold"/>
                <a:cs typeface="Poppins Semi-Bold"/>
                <a:sym typeface="Poppins Semi-Bold"/>
              </a:rPr>
              <a:t>G1A023072</a:t>
            </a:r>
          </a:p>
          <a:p>
            <a:pPr algn="ctr">
              <a:lnSpc>
                <a:spcPts val="3499"/>
              </a:lnSpc>
            </a:pPr>
          </a:p>
          <a:p>
            <a:pPr algn="ctr">
              <a:lnSpc>
                <a:spcPts val="3499"/>
              </a:lnSpc>
            </a:pPr>
          </a:p>
        </p:txBody>
      </p:sp>
      <p:sp>
        <p:nvSpPr>
          <p:cNvPr name="TextBox 17" id="17"/>
          <p:cNvSpPr txBox="true"/>
          <p:nvPr/>
        </p:nvSpPr>
        <p:spPr>
          <a:xfrm rot="0">
            <a:off x="12356813" y="5400913"/>
            <a:ext cx="3227172" cy="1755775"/>
          </a:xfrm>
          <a:prstGeom prst="rect">
            <a:avLst/>
          </a:prstGeom>
        </p:spPr>
        <p:txBody>
          <a:bodyPr anchor="t" rtlCol="false" tIns="0" lIns="0" bIns="0" rIns="0">
            <a:spAutoFit/>
          </a:bodyPr>
          <a:lstStyle/>
          <a:p>
            <a:pPr algn="ctr">
              <a:lnSpc>
                <a:spcPts val="3499"/>
              </a:lnSpc>
            </a:pPr>
            <a:r>
              <a:rPr lang="en-US" sz="2499" b="true">
                <a:solidFill>
                  <a:srgbClr val="263744"/>
                </a:solidFill>
                <a:latin typeface="Poppins Semi-Bold"/>
                <a:ea typeface="Poppins Semi-Bold"/>
                <a:cs typeface="Poppins Semi-Bold"/>
                <a:sym typeface="Poppins Semi-Bold"/>
              </a:rPr>
              <a:t>Salah Nasser Hasan Meqdam</a:t>
            </a:r>
          </a:p>
          <a:p>
            <a:pPr algn="ctr">
              <a:lnSpc>
                <a:spcPts val="3499"/>
              </a:lnSpc>
            </a:pPr>
            <a:r>
              <a:rPr lang="en-US" sz="2499" b="true">
                <a:solidFill>
                  <a:srgbClr val="263744"/>
                </a:solidFill>
                <a:latin typeface="Poppins Semi-Bold"/>
                <a:ea typeface="Poppins Semi-Bold"/>
                <a:cs typeface="Poppins Semi-Bold"/>
                <a:sym typeface="Poppins Semi-Bold"/>
              </a:rPr>
              <a:t>G1A023095</a:t>
            </a:r>
          </a:p>
          <a:p>
            <a:pPr algn="ctr">
              <a:lnSpc>
                <a:spcPts val="34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0A3D"/>
        </a:solidFill>
      </p:bgPr>
    </p:bg>
    <p:spTree>
      <p:nvGrpSpPr>
        <p:cNvPr id="1" name=""/>
        <p:cNvGrpSpPr/>
        <p:nvPr/>
      </p:nvGrpSpPr>
      <p:grpSpPr>
        <a:xfrm>
          <a:off x="0" y="0"/>
          <a:ext cx="0" cy="0"/>
          <a:chOff x="0" y="0"/>
          <a:chExt cx="0" cy="0"/>
        </a:xfrm>
      </p:grpSpPr>
      <p:sp>
        <p:nvSpPr>
          <p:cNvPr name="Freeform 2" id="2"/>
          <p:cNvSpPr/>
          <p:nvPr/>
        </p:nvSpPr>
        <p:spPr>
          <a:xfrm flipH="false" flipV="false" rot="2810933">
            <a:off x="12497728" y="-6779135"/>
            <a:ext cx="10081613" cy="11327655"/>
          </a:xfrm>
          <a:custGeom>
            <a:avLst/>
            <a:gdLst/>
            <a:ahLst/>
            <a:cxnLst/>
            <a:rect r="r" b="b" t="t" l="l"/>
            <a:pathLst>
              <a:path h="11327655" w="10081613">
                <a:moveTo>
                  <a:pt x="0" y="0"/>
                </a:moveTo>
                <a:lnTo>
                  <a:pt x="10081613" y="0"/>
                </a:lnTo>
                <a:lnTo>
                  <a:pt x="10081613" y="11327655"/>
                </a:lnTo>
                <a:lnTo>
                  <a:pt x="0" y="11327655"/>
                </a:lnTo>
                <a:lnTo>
                  <a:pt x="0" y="0"/>
                </a:lnTo>
                <a:close/>
              </a:path>
            </a:pathLst>
          </a:custGeom>
          <a:blipFill>
            <a:blip r:embed="rId2"/>
            <a:stretch>
              <a:fillRect l="0" t="0" r="0" b="0"/>
            </a:stretch>
          </a:blipFill>
        </p:spPr>
      </p:sp>
      <p:sp>
        <p:nvSpPr>
          <p:cNvPr name="TextBox 3" id="3"/>
          <p:cNvSpPr txBox="true"/>
          <p:nvPr/>
        </p:nvSpPr>
        <p:spPr>
          <a:xfrm rot="0">
            <a:off x="1747099" y="2272453"/>
            <a:ext cx="14793801" cy="7231032"/>
          </a:xfrm>
          <a:prstGeom prst="rect">
            <a:avLst/>
          </a:prstGeom>
        </p:spPr>
        <p:txBody>
          <a:bodyPr anchor="t" rtlCol="false" tIns="0" lIns="0" bIns="0" rIns="0">
            <a:spAutoFit/>
          </a:bodyPr>
          <a:lstStyle/>
          <a:p>
            <a:pPr algn="just">
              <a:lnSpc>
                <a:spcPts val="3841"/>
              </a:lnSpc>
            </a:pPr>
            <a:r>
              <a:rPr lang="en-US" sz="2744">
                <a:solidFill>
                  <a:srgbClr val="FFFFFF"/>
                </a:solidFill>
                <a:latin typeface="Montserrat"/>
                <a:ea typeface="Montserrat"/>
                <a:cs typeface="Montserrat"/>
                <a:sym typeface="Montserrat"/>
              </a:rPr>
              <a:t>Di era digital saat ini, penyebaran konten visual seperti gambar dan video berlangsung sangat cepat melalui internet, sehingga membuka peluang terjadinya pelanggaran hak cipta dan penggunaan aset digital tanpa izin. Banyak fotografer, videografer, dan pembuat konten mengalami kerugian karena karya mereka diklaim atau digunakan secara komersial oleh pihak yang tidak bertanggung jawab. Untuk mengatasi masalah ini, teknik watermarking menjadi solusi yang efektif karena dapat menyisipkan informasi kepemilikan pada media digital. Terdapat dua jenis watermarking yang umum digunakan, yaitu visible watermarking yang menambahkan tanda terlihat seperti teks atau logo, serta invisible watermarking yang menyembunyikan informasi dalam data digital tanpa mengubah tampilannya, salah satunya melalui metode Least Significant Bit (LSB). Berdasarkan kebutuhan tersebut, proyek ini bertujuan mengembangkan aplikasi desktop yang mudah digunakan dan mampu menerapkan kedua metode watermarking untuk melindungi hak cipta karya digital.</a:t>
            </a:r>
          </a:p>
          <a:p>
            <a:pPr algn="just">
              <a:lnSpc>
                <a:spcPts val="3841"/>
              </a:lnSpc>
            </a:pPr>
          </a:p>
        </p:txBody>
      </p:sp>
      <p:sp>
        <p:nvSpPr>
          <p:cNvPr name="TextBox 4" id="4"/>
          <p:cNvSpPr txBox="true"/>
          <p:nvPr/>
        </p:nvSpPr>
        <p:spPr>
          <a:xfrm rot="0">
            <a:off x="1014854" y="1147976"/>
            <a:ext cx="7362205" cy="1482236"/>
          </a:xfrm>
          <a:prstGeom prst="rect">
            <a:avLst/>
          </a:prstGeom>
        </p:spPr>
        <p:txBody>
          <a:bodyPr anchor="t" rtlCol="false" tIns="0" lIns="0" bIns="0" rIns="0">
            <a:spAutoFit/>
          </a:bodyPr>
          <a:lstStyle/>
          <a:p>
            <a:pPr algn="l">
              <a:lnSpc>
                <a:spcPts val="5720"/>
              </a:lnSpc>
            </a:pPr>
            <a:r>
              <a:rPr lang="en-US" sz="5447" spc="-277">
                <a:solidFill>
                  <a:srgbClr val="FFFFFF"/>
                </a:solidFill>
                <a:latin typeface="Open Sauce Light"/>
                <a:ea typeface="Open Sauce Light"/>
                <a:cs typeface="Open Sauce Light"/>
                <a:sym typeface="Open Sauce Light"/>
              </a:rPr>
              <a:t>LATAR BELAKANG</a:t>
            </a:r>
          </a:p>
          <a:p>
            <a:pPr algn="l">
              <a:lnSpc>
                <a:spcPts val="5720"/>
              </a:lnSpc>
            </a:pPr>
          </a:p>
        </p:txBody>
      </p:sp>
      <p:sp>
        <p:nvSpPr>
          <p:cNvPr name="Freeform 5" id="5"/>
          <p:cNvSpPr/>
          <p:nvPr/>
        </p:nvSpPr>
        <p:spPr>
          <a:xfrm flipH="false" flipV="false" rot="0">
            <a:off x="824365" y="672397"/>
            <a:ext cx="492870" cy="492870"/>
          </a:xfrm>
          <a:custGeom>
            <a:avLst/>
            <a:gdLst/>
            <a:ahLst/>
            <a:cxnLst/>
            <a:rect r="r" b="b" t="t" l="l"/>
            <a:pathLst>
              <a:path h="492870" w="492870">
                <a:moveTo>
                  <a:pt x="0" y="0"/>
                </a:moveTo>
                <a:lnTo>
                  <a:pt x="492870" y="0"/>
                </a:lnTo>
                <a:lnTo>
                  <a:pt x="492870" y="492870"/>
                </a:lnTo>
                <a:lnTo>
                  <a:pt x="0" y="492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24365" y="708739"/>
            <a:ext cx="6810981" cy="852717"/>
          </a:xfrm>
          <a:prstGeom prst="rect">
            <a:avLst/>
          </a:prstGeom>
        </p:spPr>
        <p:txBody>
          <a:bodyPr anchor="t" rtlCol="false" tIns="0" lIns="0" bIns="0" rIns="0">
            <a:spAutoFit/>
          </a:bodyPr>
          <a:lstStyle/>
          <a:p>
            <a:pPr algn="ctr">
              <a:lnSpc>
                <a:spcPts val="3468"/>
              </a:lnSpc>
            </a:pPr>
            <a:r>
              <a:rPr lang="en-US" sz="2477" b="true">
                <a:solidFill>
                  <a:srgbClr val="FFFFFF"/>
                </a:solidFill>
                <a:latin typeface="Montserrat Bold"/>
                <a:ea typeface="Montserrat Bold"/>
                <a:cs typeface="Montserrat Bold"/>
                <a:sym typeface="Montserrat Bold"/>
              </a:rPr>
              <a:t>KELOMPOK CAPSTONE PROJECT</a:t>
            </a:r>
          </a:p>
          <a:p>
            <a:pPr algn="ctr">
              <a:lnSpc>
                <a:spcPts val="346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0A3D"/>
        </a:solidFill>
      </p:bgPr>
    </p:bg>
    <p:spTree>
      <p:nvGrpSpPr>
        <p:cNvPr id="1" name=""/>
        <p:cNvGrpSpPr/>
        <p:nvPr/>
      </p:nvGrpSpPr>
      <p:grpSpPr>
        <a:xfrm>
          <a:off x="0" y="0"/>
          <a:ext cx="0" cy="0"/>
          <a:chOff x="0" y="0"/>
          <a:chExt cx="0" cy="0"/>
        </a:xfrm>
      </p:grpSpPr>
      <p:sp>
        <p:nvSpPr>
          <p:cNvPr name="Freeform 2" id="2"/>
          <p:cNvSpPr/>
          <p:nvPr/>
        </p:nvSpPr>
        <p:spPr>
          <a:xfrm flipH="false" flipV="false" rot="6188040">
            <a:off x="4702812" y="1966663"/>
            <a:ext cx="7677312" cy="8626193"/>
          </a:xfrm>
          <a:custGeom>
            <a:avLst/>
            <a:gdLst/>
            <a:ahLst/>
            <a:cxnLst/>
            <a:rect r="r" b="b" t="t" l="l"/>
            <a:pathLst>
              <a:path h="8626193" w="7677312">
                <a:moveTo>
                  <a:pt x="0" y="0"/>
                </a:moveTo>
                <a:lnTo>
                  <a:pt x="7677311" y="0"/>
                </a:lnTo>
                <a:lnTo>
                  <a:pt x="7677311" y="8626193"/>
                </a:lnTo>
                <a:lnTo>
                  <a:pt x="0" y="8626193"/>
                </a:lnTo>
                <a:lnTo>
                  <a:pt x="0" y="0"/>
                </a:lnTo>
                <a:close/>
              </a:path>
            </a:pathLst>
          </a:custGeom>
          <a:blipFill>
            <a:blip r:embed="rId2"/>
            <a:stretch>
              <a:fillRect l="0" t="0" r="0" b="0"/>
            </a:stretch>
          </a:blipFill>
        </p:spPr>
      </p:sp>
      <p:sp>
        <p:nvSpPr>
          <p:cNvPr name="TextBox 3" id="3"/>
          <p:cNvSpPr txBox="true"/>
          <p:nvPr/>
        </p:nvSpPr>
        <p:spPr>
          <a:xfrm rot="0">
            <a:off x="5228478" y="2099494"/>
            <a:ext cx="7831044" cy="1025368"/>
          </a:xfrm>
          <a:prstGeom prst="rect">
            <a:avLst/>
          </a:prstGeom>
        </p:spPr>
        <p:txBody>
          <a:bodyPr anchor="t" rtlCol="false" tIns="0" lIns="0" bIns="0" rIns="0">
            <a:spAutoFit/>
          </a:bodyPr>
          <a:lstStyle/>
          <a:p>
            <a:pPr algn="l">
              <a:lnSpc>
                <a:spcPts val="7823"/>
              </a:lnSpc>
            </a:pPr>
            <a:r>
              <a:rPr lang="en-US" sz="7450" spc="-379">
                <a:solidFill>
                  <a:srgbClr val="FFFFFF"/>
                </a:solidFill>
                <a:latin typeface="Open Sauce Light"/>
                <a:ea typeface="Open Sauce Light"/>
                <a:cs typeface="Open Sauce Light"/>
                <a:sym typeface="Open Sauce Light"/>
              </a:rPr>
              <a:t>Rumusan Masalah</a:t>
            </a:r>
          </a:p>
        </p:txBody>
      </p:sp>
      <p:sp>
        <p:nvSpPr>
          <p:cNvPr name="Freeform 4" id="4"/>
          <p:cNvSpPr/>
          <p:nvPr/>
        </p:nvSpPr>
        <p:spPr>
          <a:xfrm flipH="false" flipV="false" rot="0">
            <a:off x="824365" y="672397"/>
            <a:ext cx="492870" cy="492870"/>
          </a:xfrm>
          <a:custGeom>
            <a:avLst/>
            <a:gdLst/>
            <a:ahLst/>
            <a:cxnLst/>
            <a:rect r="r" b="b" t="t" l="l"/>
            <a:pathLst>
              <a:path h="492870" w="492870">
                <a:moveTo>
                  <a:pt x="0" y="0"/>
                </a:moveTo>
                <a:lnTo>
                  <a:pt x="492870" y="0"/>
                </a:lnTo>
                <a:lnTo>
                  <a:pt x="492870" y="492870"/>
                </a:lnTo>
                <a:lnTo>
                  <a:pt x="0" y="492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24365" y="708739"/>
            <a:ext cx="6810981" cy="852717"/>
          </a:xfrm>
          <a:prstGeom prst="rect">
            <a:avLst/>
          </a:prstGeom>
        </p:spPr>
        <p:txBody>
          <a:bodyPr anchor="t" rtlCol="false" tIns="0" lIns="0" bIns="0" rIns="0">
            <a:spAutoFit/>
          </a:bodyPr>
          <a:lstStyle/>
          <a:p>
            <a:pPr algn="ctr">
              <a:lnSpc>
                <a:spcPts val="3468"/>
              </a:lnSpc>
            </a:pPr>
            <a:r>
              <a:rPr lang="en-US" sz="2477" b="true">
                <a:solidFill>
                  <a:srgbClr val="FFFFFF"/>
                </a:solidFill>
                <a:latin typeface="Montserrat Bold"/>
                <a:ea typeface="Montserrat Bold"/>
                <a:cs typeface="Montserrat Bold"/>
                <a:sym typeface="Montserrat Bold"/>
              </a:rPr>
              <a:t>KELOMPOK CAPSTONE PROJECT</a:t>
            </a:r>
          </a:p>
          <a:p>
            <a:pPr algn="ctr">
              <a:lnSpc>
                <a:spcPts val="3468"/>
              </a:lnSpc>
            </a:pPr>
          </a:p>
        </p:txBody>
      </p:sp>
      <p:grpSp>
        <p:nvGrpSpPr>
          <p:cNvPr name="Group 6" id="6"/>
          <p:cNvGrpSpPr/>
          <p:nvPr/>
        </p:nvGrpSpPr>
        <p:grpSpPr>
          <a:xfrm rot="0">
            <a:off x="741413" y="4475728"/>
            <a:ext cx="4812756" cy="2811014"/>
            <a:chOff x="0" y="0"/>
            <a:chExt cx="1267557" cy="740349"/>
          </a:xfrm>
        </p:grpSpPr>
        <p:sp>
          <p:nvSpPr>
            <p:cNvPr name="Freeform 7" id="7"/>
            <p:cNvSpPr/>
            <p:nvPr/>
          </p:nvSpPr>
          <p:spPr>
            <a:xfrm flipH="false" flipV="false" rot="0">
              <a:off x="0" y="0"/>
              <a:ext cx="1267557" cy="740349"/>
            </a:xfrm>
            <a:custGeom>
              <a:avLst/>
              <a:gdLst/>
              <a:ahLst/>
              <a:cxnLst/>
              <a:rect r="r" b="b" t="t" l="l"/>
              <a:pathLst>
                <a:path h="740349" w="1267557">
                  <a:moveTo>
                    <a:pt x="48259" y="0"/>
                  </a:moveTo>
                  <a:lnTo>
                    <a:pt x="1219298" y="0"/>
                  </a:lnTo>
                  <a:cubicBezTo>
                    <a:pt x="1232097" y="0"/>
                    <a:pt x="1244372" y="5084"/>
                    <a:pt x="1253422" y="14135"/>
                  </a:cubicBezTo>
                  <a:cubicBezTo>
                    <a:pt x="1262473" y="23185"/>
                    <a:pt x="1267557" y="35460"/>
                    <a:pt x="1267557" y="48259"/>
                  </a:cubicBezTo>
                  <a:lnTo>
                    <a:pt x="1267557" y="692091"/>
                  </a:lnTo>
                  <a:cubicBezTo>
                    <a:pt x="1267557" y="718743"/>
                    <a:pt x="1245951" y="740349"/>
                    <a:pt x="1219298" y="740349"/>
                  </a:cubicBezTo>
                  <a:lnTo>
                    <a:pt x="48259" y="740349"/>
                  </a:lnTo>
                  <a:cubicBezTo>
                    <a:pt x="21606" y="740349"/>
                    <a:pt x="0" y="718743"/>
                    <a:pt x="0" y="692091"/>
                  </a:cubicBezTo>
                  <a:lnTo>
                    <a:pt x="0" y="48259"/>
                  </a:lnTo>
                  <a:cubicBezTo>
                    <a:pt x="0" y="21606"/>
                    <a:pt x="21606" y="0"/>
                    <a:pt x="48259" y="0"/>
                  </a:cubicBezTo>
                  <a:close/>
                </a:path>
              </a:pathLst>
            </a:custGeom>
            <a:solidFill>
              <a:srgbClr val="6489A8"/>
            </a:solidFill>
          </p:spPr>
        </p:sp>
        <p:sp>
          <p:nvSpPr>
            <p:cNvPr name="TextBox 8" id="8"/>
            <p:cNvSpPr txBox="true"/>
            <p:nvPr/>
          </p:nvSpPr>
          <p:spPr>
            <a:xfrm>
              <a:off x="0" y="-38100"/>
              <a:ext cx="1267557" cy="77844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28233" y="5136259"/>
            <a:ext cx="937505" cy="9375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26875" y="4584249"/>
            <a:ext cx="4551183" cy="2524696"/>
            <a:chOff x="0" y="0"/>
            <a:chExt cx="1198666" cy="664940"/>
          </a:xfrm>
        </p:grpSpPr>
        <p:sp>
          <p:nvSpPr>
            <p:cNvPr name="Freeform 13" id="13"/>
            <p:cNvSpPr/>
            <p:nvPr/>
          </p:nvSpPr>
          <p:spPr>
            <a:xfrm flipH="false" flipV="false" rot="0">
              <a:off x="0" y="0"/>
              <a:ext cx="1198665" cy="664940"/>
            </a:xfrm>
            <a:custGeom>
              <a:avLst/>
              <a:gdLst/>
              <a:ahLst/>
              <a:cxnLst/>
              <a:rect r="r" b="b" t="t" l="l"/>
              <a:pathLst>
                <a:path h="664940" w="1198665">
                  <a:moveTo>
                    <a:pt x="51032" y="0"/>
                  </a:moveTo>
                  <a:lnTo>
                    <a:pt x="1147633" y="0"/>
                  </a:lnTo>
                  <a:cubicBezTo>
                    <a:pt x="1175818" y="0"/>
                    <a:pt x="1198665" y="22848"/>
                    <a:pt x="1198665" y="51032"/>
                  </a:cubicBezTo>
                  <a:lnTo>
                    <a:pt x="1198665" y="613908"/>
                  </a:lnTo>
                  <a:cubicBezTo>
                    <a:pt x="1198665" y="642092"/>
                    <a:pt x="1175818" y="664940"/>
                    <a:pt x="1147633" y="664940"/>
                  </a:cubicBezTo>
                  <a:lnTo>
                    <a:pt x="51032" y="664940"/>
                  </a:lnTo>
                  <a:cubicBezTo>
                    <a:pt x="22848" y="664940"/>
                    <a:pt x="0" y="642092"/>
                    <a:pt x="0" y="613908"/>
                  </a:cubicBezTo>
                  <a:lnTo>
                    <a:pt x="0" y="51032"/>
                  </a:lnTo>
                  <a:cubicBezTo>
                    <a:pt x="0" y="22848"/>
                    <a:pt x="22848" y="0"/>
                    <a:pt x="51032" y="0"/>
                  </a:cubicBezTo>
                  <a:close/>
                </a:path>
              </a:pathLst>
            </a:custGeom>
            <a:solidFill>
              <a:srgbClr val="6489A8"/>
            </a:solidFill>
          </p:spPr>
        </p:sp>
        <p:sp>
          <p:nvSpPr>
            <p:cNvPr name="TextBox 14" id="14"/>
            <p:cNvSpPr txBox="true"/>
            <p:nvPr/>
          </p:nvSpPr>
          <p:spPr>
            <a:xfrm>
              <a:off x="0" y="-38100"/>
              <a:ext cx="1198666" cy="70304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158123" y="5244780"/>
            <a:ext cx="937505" cy="93750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62409" y="5351011"/>
            <a:ext cx="669152" cy="441325"/>
          </a:xfrm>
          <a:prstGeom prst="rect">
            <a:avLst/>
          </a:prstGeom>
        </p:spPr>
        <p:txBody>
          <a:bodyPr anchor="t" rtlCol="false" tIns="0" lIns="0" bIns="0" rIns="0">
            <a:spAutoFit/>
          </a:bodyPr>
          <a:lstStyle/>
          <a:p>
            <a:pPr algn="ctr">
              <a:lnSpc>
                <a:spcPts val="3499"/>
              </a:lnSpc>
            </a:pPr>
            <a:r>
              <a:rPr lang="en-US" sz="2499" b="true">
                <a:solidFill>
                  <a:srgbClr val="263744"/>
                </a:solidFill>
                <a:latin typeface="Poppins Bold"/>
                <a:ea typeface="Poppins Bold"/>
                <a:cs typeface="Poppins Bold"/>
                <a:sym typeface="Poppins Bold"/>
              </a:rPr>
              <a:t>1</a:t>
            </a:r>
          </a:p>
        </p:txBody>
      </p:sp>
      <p:sp>
        <p:nvSpPr>
          <p:cNvPr name="TextBox 19" id="19"/>
          <p:cNvSpPr txBox="true"/>
          <p:nvPr/>
        </p:nvSpPr>
        <p:spPr>
          <a:xfrm rot="0">
            <a:off x="1385581" y="4517574"/>
            <a:ext cx="3611605" cy="2482850"/>
          </a:xfrm>
          <a:prstGeom prst="rect">
            <a:avLst/>
          </a:prstGeom>
        </p:spPr>
        <p:txBody>
          <a:bodyPr anchor="t" rtlCol="false" tIns="0" lIns="0" bIns="0" rIns="0">
            <a:spAutoFit/>
          </a:bodyPr>
          <a:lstStyle/>
          <a:p>
            <a:pPr algn="l">
              <a:lnSpc>
                <a:spcPts val="2800"/>
              </a:lnSpc>
            </a:pPr>
            <a:r>
              <a:rPr lang="en-US" sz="2000">
                <a:solidFill>
                  <a:srgbClr val="FFFFFF"/>
                </a:solidFill>
                <a:latin typeface="Poppins"/>
                <a:ea typeface="Poppins"/>
                <a:cs typeface="Poppins"/>
                <a:sym typeface="Poppins"/>
              </a:rPr>
              <a:t>Bagaimana merancang dan membangun sebuah aplikasi yang mampu menerapkan watermark terlihat (visible) dan tak terlihat (invisible) pada file gambar maupun video?</a:t>
            </a:r>
          </a:p>
        </p:txBody>
      </p:sp>
      <p:sp>
        <p:nvSpPr>
          <p:cNvPr name="TextBox 20" id="20"/>
          <p:cNvSpPr txBox="true"/>
          <p:nvPr/>
        </p:nvSpPr>
        <p:spPr>
          <a:xfrm rot="0">
            <a:off x="6292300" y="5459532"/>
            <a:ext cx="669152" cy="441325"/>
          </a:xfrm>
          <a:prstGeom prst="rect">
            <a:avLst/>
          </a:prstGeom>
        </p:spPr>
        <p:txBody>
          <a:bodyPr anchor="t" rtlCol="false" tIns="0" lIns="0" bIns="0" rIns="0">
            <a:spAutoFit/>
          </a:bodyPr>
          <a:lstStyle/>
          <a:p>
            <a:pPr algn="ctr">
              <a:lnSpc>
                <a:spcPts val="3499"/>
              </a:lnSpc>
            </a:pPr>
            <a:r>
              <a:rPr lang="en-US" sz="2499" b="true">
                <a:solidFill>
                  <a:srgbClr val="263744"/>
                </a:solidFill>
                <a:latin typeface="Poppins Bold"/>
                <a:ea typeface="Poppins Bold"/>
                <a:cs typeface="Poppins Bold"/>
                <a:sym typeface="Poppins Bold"/>
              </a:rPr>
              <a:t>2</a:t>
            </a:r>
          </a:p>
        </p:txBody>
      </p:sp>
      <p:sp>
        <p:nvSpPr>
          <p:cNvPr name="TextBox 21" id="21"/>
          <p:cNvSpPr txBox="true"/>
          <p:nvPr/>
        </p:nvSpPr>
        <p:spPr>
          <a:xfrm rot="0">
            <a:off x="7219453" y="4626095"/>
            <a:ext cx="3611605" cy="2482850"/>
          </a:xfrm>
          <a:prstGeom prst="rect">
            <a:avLst/>
          </a:prstGeom>
        </p:spPr>
        <p:txBody>
          <a:bodyPr anchor="t" rtlCol="false" tIns="0" lIns="0" bIns="0" rIns="0">
            <a:spAutoFit/>
          </a:bodyPr>
          <a:lstStyle/>
          <a:p>
            <a:pPr algn="l">
              <a:lnSpc>
                <a:spcPts val="2800"/>
              </a:lnSpc>
            </a:pPr>
            <a:r>
              <a:rPr lang="en-US" sz="2000">
                <a:solidFill>
                  <a:srgbClr val="FFFFFF"/>
                </a:solidFill>
                <a:latin typeface="Poppins"/>
                <a:ea typeface="Poppins"/>
                <a:cs typeface="Poppins"/>
                <a:sym typeface="Poppins"/>
              </a:rPr>
              <a:t>Bagaimana mengimplementasikan algoritma Least Significant Bit (LSB) untuk menyisipkan serta mendeteksi pesan teks tersembunyi pada media digital?</a:t>
            </a:r>
          </a:p>
        </p:txBody>
      </p:sp>
      <p:grpSp>
        <p:nvGrpSpPr>
          <p:cNvPr name="Group 22" id="22"/>
          <p:cNvGrpSpPr/>
          <p:nvPr/>
        </p:nvGrpSpPr>
        <p:grpSpPr>
          <a:xfrm rot="0">
            <a:off x="12159134" y="4584249"/>
            <a:ext cx="4591310" cy="2524912"/>
            <a:chOff x="0" y="0"/>
            <a:chExt cx="1209234" cy="664997"/>
          </a:xfrm>
        </p:grpSpPr>
        <p:sp>
          <p:nvSpPr>
            <p:cNvPr name="Freeform 23" id="23"/>
            <p:cNvSpPr/>
            <p:nvPr/>
          </p:nvSpPr>
          <p:spPr>
            <a:xfrm flipH="false" flipV="false" rot="0">
              <a:off x="0" y="0"/>
              <a:ext cx="1209234" cy="664997"/>
            </a:xfrm>
            <a:custGeom>
              <a:avLst/>
              <a:gdLst/>
              <a:ahLst/>
              <a:cxnLst/>
              <a:rect r="r" b="b" t="t" l="l"/>
              <a:pathLst>
                <a:path h="664997" w="1209234">
                  <a:moveTo>
                    <a:pt x="50586" y="0"/>
                  </a:moveTo>
                  <a:lnTo>
                    <a:pt x="1158648" y="0"/>
                  </a:lnTo>
                  <a:cubicBezTo>
                    <a:pt x="1172064" y="0"/>
                    <a:pt x="1184931" y="5330"/>
                    <a:pt x="1194418" y="14816"/>
                  </a:cubicBezTo>
                  <a:cubicBezTo>
                    <a:pt x="1203904" y="24303"/>
                    <a:pt x="1209234" y="37170"/>
                    <a:pt x="1209234" y="50586"/>
                  </a:cubicBezTo>
                  <a:lnTo>
                    <a:pt x="1209234" y="614411"/>
                  </a:lnTo>
                  <a:cubicBezTo>
                    <a:pt x="1209234" y="642349"/>
                    <a:pt x="1186586" y="664997"/>
                    <a:pt x="1158648" y="664997"/>
                  </a:cubicBezTo>
                  <a:lnTo>
                    <a:pt x="50586" y="664997"/>
                  </a:lnTo>
                  <a:cubicBezTo>
                    <a:pt x="22648" y="664997"/>
                    <a:pt x="0" y="642349"/>
                    <a:pt x="0" y="614411"/>
                  </a:cubicBezTo>
                  <a:lnTo>
                    <a:pt x="0" y="50586"/>
                  </a:lnTo>
                  <a:cubicBezTo>
                    <a:pt x="0" y="22648"/>
                    <a:pt x="22648" y="0"/>
                    <a:pt x="50586" y="0"/>
                  </a:cubicBezTo>
                  <a:close/>
                </a:path>
              </a:pathLst>
            </a:custGeom>
            <a:solidFill>
              <a:srgbClr val="6489A8"/>
            </a:solidFill>
          </p:spPr>
        </p:sp>
        <p:sp>
          <p:nvSpPr>
            <p:cNvPr name="TextBox 24" id="24"/>
            <p:cNvSpPr txBox="true"/>
            <p:nvPr/>
          </p:nvSpPr>
          <p:spPr>
            <a:xfrm>
              <a:off x="0" y="-38100"/>
              <a:ext cx="1209234" cy="703097"/>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1730509" y="5244780"/>
            <a:ext cx="937505" cy="93750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1864685" y="5459532"/>
            <a:ext cx="669152" cy="441325"/>
          </a:xfrm>
          <a:prstGeom prst="rect">
            <a:avLst/>
          </a:prstGeom>
        </p:spPr>
        <p:txBody>
          <a:bodyPr anchor="t" rtlCol="false" tIns="0" lIns="0" bIns="0" rIns="0">
            <a:spAutoFit/>
          </a:bodyPr>
          <a:lstStyle/>
          <a:p>
            <a:pPr algn="ctr">
              <a:lnSpc>
                <a:spcPts val="3499"/>
              </a:lnSpc>
            </a:pPr>
            <a:r>
              <a:rPr lang="en-US" sz="2499" b="true">
                <a:solidFill>
                  <a:srgbClr val="263744"/>
                </a:solidFill>
                <a:latin typeface="Poppins Bold"/>
                <a:ea typeface="Poppins Bold"/>
                <a:cs typeface="Poppins Bold"/>
                <a:sym typeface="Poppins Bold"/>
              </a:rPr>
              <a:t>3</a:t>
            </a:r>
          </a:p>
        </p:txBody>
      </p:sp>
      <p:sp>
        <p:nvSpPr>
          <p:cNvPr name="TextBox 29" id="29"/>
          <p:cNvSpPr txBox="true"/>
          <p:nvPr/>
        </p:nvSpPr>
        <p:spPr>
          <a:xfrm rot="0">
            <a:off x="12668013" y="4530737"/>
            <a:ext cx="3611605" cy="2482850"/>
          </a:xfrm>
          <a:prstGeom prst="rect">
            <a:avLst/>
          </a:prstGeom>
        </p:spPr>
        <p:txBody>
          <a:bodyPr anchor="t" rtlCol="false" tIns="0" lIns="0" bIns="0" rIns="0">
            <a:spAutoFit/>
          </a:bodyPr>
          <a:lstStyle/>
          <a:p>
            <a:pPr algn="l">
              <a:lnSpc>
                <a:spcPts val="2800"/>
              </a:lnSpc>
            </a:pPr>
            <a:r>
              <a:rPr lang="en-US" sz="2000">
                <a:solidFill>
                  <a:srgbClr val="FFFFFF"/>
                </a:solidFill>
                <a:latin typeface="Poppins"/>
                <a:ea typeface="Poppins"/>
                <a:cs typeface="Poppins"/>
                <a:sym typeface="Poppins"/>
              </a:rPr>
              <a:t>Bagaimana menciptakan antarmuka pengguna (GUI) yang intuitif agar aplikasi dapat dioperasikan dengan mudah oleh pengguna tanpa latar belakang teknis?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0A3D"/>
        </a:solidFill>
      </p:bgPr>
    </p:bg>
    <p:spTree>
      <p:nvGrpSpPr>
        <p:cNvPr id="1" name=""/>
        <p:cNvGrpSpPr/>
        <p:nvPr/>
      </p:nvGrpSpPr>
      <p:grpSpPr>
        <a:xfrm>
          <a:off x="0" y="0"/>
          <a:ext cx="0" cy="0"/>
          <a:chOff x="0" y="0"/>
          <a:chExt cx="0" cy="0"/>
        </a:xfrm>
      </p:grpSpPr>
      <p:sp>
        <p:nvSpPr>
          <p:cNvPr name="Freeform 2" id="2"/>
          <p:cNvSpPr/>
          <p:nvPr/>
        </p:nvSpPr>
        <p:spPr>
          <a:xfrm flipH="false" flipV="false" rot="1583376">
            <a:off x="13077178" y="-3236056"/>
            <a:ext cx="7677312" cy="8626193"/>
          </a:xfrm>
          <a:custGeom>
            <a:avLst/>
            <a:gdLst/>
            <a:ahLst/>
            <a:cxnLst/>
            <a:rect r="r" b="b" t="t" l="l"/>
            <a:pathLst>
              <a:path h="8626193" w="7677312">
                <a:moveTo>
                  <a:pt x="0" y="0"/>
                </a:moveTo>
                <a:lnTo>
                  <a:pt x="7677312" y="0"/>
                </a:lnTo>
                <a:lnTo>
                  <a:pt x="7677312" y="8626193"/>
                </a:lnTo>
                <a:lnTo>
                  <a:pt x="0" y="8626193"/>
                </a:lnTo>
                <a:lnTo>
                  <a:pt x="0" y="0"/>
                </a:lnTo>
                <a:close/>
              </a:path>
            </a:pathLst>
          </a:custGeom>
          <a:blipFill>
            <a:blip r:embed="rId2"/>
            <a:stretch>
              <a:fillRect l="0" t="0" r="0" b="0"/>
            </a:stretch>
          </a:blipFill>
        </p:spPr>
      </p:sp>
      <p:sp>
        <p:nvSpPr>
          <p:cNvPr name="Freeform 3" id="3"/>
          <p:cNvSpPr/>
          <p:nvPr/>
        </p:nvSpPr>
        <p:spPr>
          <a:xfrm flipH="false" flipV="false" rot="0">
            <a:off x="563230" y="584171"/>
            <a:ext cx="492870" cy="492870"/>
          </a:xfrm>
          <a:custGeom>
            <a:avLst/>
            <a:gdLst/>
            <a:ahLst/>
            <a:cxnLst/>
            <a:rect r="r" b="b" t="t" l="l"/>
            <a:pathLst>
              <a:path h="492870" w="492870">
                <a:moveTo>
                  <a:pt x="0" y="0"/>
                </a:moveTo>
                <a:lnTo>
                  <a:pt x="492870" y="0"/>
                </a:lnTo>
                <a:lnTo>
                  <a:pt x="492870" y="492870"/>
                </a:lnTo>
                <a:lnTo>
                  <a:pt x="0" y="492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63230" y="620512"/>
            <a:ext cx="6810981" cy="852717"/>
          </a:xfrm>
          <a:prstGeom prst="rect">
            <a:avLst/>
          </a:prstGeom>
        </p:spPr>
        <p:txBody>
          <a:bodyPr anchor="t" rtlCol="false" tIns="0" lIns="0" bIns="0" rIns="0">
            <a:spAutoFit/>
          </a:bodyPr>
          <a:lstStyle/>
          <a:p>
            <a:pPr algn="ctr">
              <a:lnSpc>
                <a:spcPts val="3468"/>
              </a:lnSpc>
            </a:pPr>
            <a:r>
              <a:rPr lang="en-US" sz="2477" b="true">
                <a:solidFill>
                  <a:srgbClr val="FFFFFF"/>
                </a:solidFill>
                <a:latin typeface="Montserrat Bold"/>
                <a:ea typeface="Montserrat Bold"/>
                <a:cs typeface="Montserrat Bold"/>
                <a:sym typeface="Montserrat Bold"/>
              </a:rPr>
              <a:t>KELOMPOK CAPSTONE PROJECT</a:t>
            </a:r>
          </a:p>
          <a:p>
            <a:pPr algn="ctr">
              <a:lnSpc>
                <a:spcPts val="3468"/>
              </a:lnSpc>
            </a:pPr>
          </a:p>
        </p:txBody>
      </p:sp>
      <p:grpSp>
        <p:nvGrpSpPr>
          <p:cNvPr name="Group 5" id="5"/>
          <p:cNvGrpSpPr/>
          <p:nvPr/>
        </p:nvGrpSpPr>
        <p:grpSpPr>
          <a:xfrm rot="0">
            <a:off x="1190725" y="4905324"/>
            <a:ext cx="4832283" cy="3061513"/>
            <a:chOff x="0" y="0"/>
            <a:chExt cx="1384316" cy="877039"/>
          </a:xfrm>
        </p:grpSpPr>
        <p:sp>
          <p:nvSpPr>
            <p:cNvPr name="Freeform 6" id="6"/>
            <p:cNvSpPr/>
            <p:nvPr/>
          </p:nvSpPr>
          <p:spPr>
            <a:xfrm flipH="false" flipV="false" rot="0">
              <a:off x="0" y="0"/>
              <a:ext cx="1384316" cy="877039"/>
            </a:xfrm>
            <a:custGeom>
              <a:avLst/>
              <a:gdLst/>
              <a:ahLst/>
              <a:cxnLst/>
              <a:rect r="r" b="b" t="t" l="l"/>
              <a:pathLst>
                <a:path h="877039" w="1384316">
                  <a:moveTo>
                    <a:pt x="48064" y="0"/>
                  </a:moveTo>
                  <a:lnTo>
                    <a:pt x="1336252" y="0"/>
                  </a:lnTo>
                  <a:cubicBezTo>
                    <a:pt x="1362797" y="0"/>
                    <a:pt x="1384316" y="21519"/>
                    <a:pt x="1384316" y="48064"/>
                  </a:cubicBezTo>
                  <a:lnTo>
                    <a:pt x="1384316" y="828975"/>
                  </a:lnTo>
                  <a:cubicBezTo>
                    <a:pt x="1384316" y="841722"/>
                    <a:pt x="1379252" y="853948"/>
                    <a:pt x="1370238" y="862961"/>
                  </a:cubicBezTo>
                  <a:cubicBezTo>
                    <a:pt x="1361224" y="871975"/>
                    <a:pt x="1348999" y="877039"/>
                    <a:pt x="1336252" y="877039"/>
                  </a:cubicBezTo>
                  <a:lnTo>
                    <a:pt x="48064" y="877039"/>
                  </a:lnTo>
                  <a:cubicBezTo>
                    <a:pt x="35316" y="877039"/>
                    <a:pt x="23091" y="871975"/>
                    <a:pt x="14078" y="862961"/>
                  </a:cubicBezTo>
                  <a:cubicBezTo>
                    <a:pt x="5064" y="853948"/>
                    <a:pt x="0" y="841722"/>
                    <a:pt x="0" y="828975"/>
                  </a:cubicBezTo>
                  <a:lnTo>
                    <a:pt x="0" y="48064"/>
                  </a:lnTo>
                  <a:cubicBezTo>
                    <a:pt x="0" y="35316"/>
                    <a:pt x="5064" y="23091"/>
                    <a:pt x="14078" y="14078"/>
                  </a:cubicBezTo>
                  <a:cubicBezTo>
                    <a:pt x="23091" y="5064"/>
                    <a:pt x="35316" y="0"/>
                    <a:pt x="48064" y="0"/>
                  </a:cubicBezTo>
                  <a:close/>
                </a:path>
              </a:pathLst>
            </a:custGeom>
            <a:solidFill>
              <a:srgbClr val="6489A8"/>
            </a:solidFill>
          </p:spPr>
        </p:sp>
        <p:sp>
          <p:nvSpPr>
            <p:cNvPr name="TextBox 7" id="7"/>
            <p:cNvSpPr txBox="true"/>
            <p:nvPr/>
          </p:nvSpPr>
          <p:spPr>
            <a:xfrm>
              <a:off x="0" y="-38100"/>
              <a:ext cx="1384316" cy="91513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727858" y="4905324"/>
            <a:ext cx="4832283" cy="3061513"/>
            <a:chOff x="0" y="0"/>
            <a:chExt cx="1384316" cy="877039"/>
          </a:xfrm>
        </p:grpSpPr>
        <p:sp>
          <p:nvSpPr>
            <p:cNvPr name="Freeform 9" id="9"/>
            <p:cNvSpPr/>
            <p:nvPr/>
          </p:nvSpPr>
          <p:spPr>
            <a:xfrm flipH="false" flipV="false" rot="0">
              <a:off x="0" y="0"/>
              <a:ext cx="1384316" cy="877039"/>
            </a:xfrm>
            <a:custGeom>
              <a:avLst/>
              <a:gdLst/>
              <a:ahLst/>
              <a:cxnLst/>
              <a:rect r="r" b="b" t="t" l="l"/>
              <a:pathLst>
                <a:path h="877039" w="1384316">
                  <a:moveTo>
                    <a:pt x="48064" y="0"/>
                  </a:moveTo>
                  <a:lnTo>
                    <a:pt x="1336252" y="0"/>
                  </a:lnTo>
                  <a:cubicBezTo>
                    <a:pt x="1362797" y="0"/>
                    <a:pt x="1384316" y="21519"/>
                    <a:pt x="1384316" y="48064"/>
                  </a:cubicBezTo>
                  <a:lnTo>
                    <a:pt x="1384316" y="828975"/>
                  </a:lnTo>
                  <a:cubicBezTo>
                    <a:pt x="1384316" y="841722"/>
                    <a:pt x="1379252" y="853948"/>
                    <a:pt x="1370238" y="862961"/>
                  </a:cubicBezTo>
                  <a:cubicBezTo>
                    <a:pt x="1361224" y="871975"/>
                    <a:pt x="1348999" y="877039"/>
                    <a:pt x="1336252" y="877039"/>
                  </a:cubicBezTo>
                  <a:lnTo>
                    <a:pt x="48064" y="877039"/>
                  </a:lnTo>
                  <a:cubicBezTo>
                    <a:pt x="35316" y="877039"/>
                    <a:pt x="23091" y="871975"/>
                    <a:pt x="14078" y="862961"/>
                  </a:cubicBezTo>
                  <a:cubicBezTo>
                    <a:pt x="5064" y="853948"/>
                    <a:pt x="0" y="841722"/>
                    <a:pt x="0" y="828975"/>
                  </a:cubicBezTo>
                  <a:lnTo>
                    <a:pt x="0" y="48064"/>
                  </a:lnTo>
                  <a:cubicBezTo>
                    <a:pt x="0" y="35316"/>
                    <a:pt x="5064" y="23091"/>
                    <a:pt x="14078" y="14078"/>
                  </a:cubicBezTo>
                  <a:cubicBezTo>
                    <a:pt x="23091" y="5064"/>
                    <a:pt x="35316" y="0"/>
                    <a:pt x="48064" y="0"/>
                  </a:cubicBezTo>
                  <a:close/>
                </a:path>
              </a:pathLst>
            </a:custGeom>
            <a:solidFill>
              <a:srgbClr val="6489A8"/>
            </a:solidFill>
          </p:spPr>
        </p:sp>
        <p:sp>
          <p:nvSpPr>
            <p:cNvPr name="TextBox 10" id="10"/>
            <p:cNvSpPr txBox="true"/>
            <p:nvPr/>
          </p:nvSpPr>
          <p:spPr>
            <a:xfrm>
              <a:off x="0" y="-38100"/>
              <a:ext cx="1384316" cy="91513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264992" y="4905324"/>
            <a:ext cx="4832283" cy="3061513"/>
            <a:chOff x="0" y="0"/>
            <a:chExt cx="1384316" cy="877039"/>
          </a:xfrm>
        </p:grpSpPr>
        <p:sp>
          <p:nvSpPr>
            <p:cNvPr name="Freeform 12" id="12"/>
            <p:cNvSpPr/>
            <p:nvPr/>
          </p:nvSpPr>
          <p:spPr>
            <a:xfrm flipH="false" flipV="false" rot="0">
              <a:off x="0" y="0"/>
              <a:ext cx="1384316" cy="877039"/>
            </a:xfrm>
            <a:custGeom>
              <a:avLst/>
              <a:gdLst/>
              <a:ahLst/>
              <a:cxnLst/>
              <a:rect r="r" b="b" t="t" l="l"/>
              <a:pathLst>
                <a:path h="877039" w="1384316">
                  <a:moveTo>
                    <a:pt x="48064" y="0"/>
                  </a:moveTo>
                  <a:lnTo>
                    <a:pt x="1336252" y="0"/>
                  </a:lnTo>
                  <a:cubicBezTo>
                    <a:pt x="1362797" y="0"/>
                    <a:pt x="1384316" y="21519"/>
                    <a:pt x="1384316" y="48064"/>
                  </a:cubicBezTo>
                  <a:lnTo>
                    <a:pt x="1384316" y="828975"/>
                  </a:lnTo>
                  <a:cubicBezTo>
                    <a:pt x="1384316" y="841722"/>
                    <a:pt x="1379252" y="853948"/>
                    <a:pt x="1370238" y="862961"/>
                  </a:cubicBezTo>
                  <a:cubicBezTo>
                    <a:pt x="1361224" y="871975"/>
                    <a:pt x="1348999" y="877039"/>
                    <a:pt x="1336252" y="877039"/>
                  </a:cubicBezTo>
                  <a:lnTo>
                    <a:pt x="48064" y="877039"/>
                  </a:lnTo>
                  <a:cubicBezTo>
                    <a:pt x="35316" y="877039"/>
                    <a:pt x="23091" y="871975"/>
                    <a:pt x="14078" y="862961"/>
                  </a:cubicBezTo>
                  <a:cubicBezTo>
                    <a:pt x="5064" y="853948"/>
                    <a:pt x="0" y="841722"/>
                    <a:pt x="0" y="828975"/>
                  </a:cubicBezTo>
                  <a:lnTo>
                    <a:pt x="0" y="48064"/>
                  </a:lnTo>
                  <a:cubicBezTo>
                    <a:pt x="0" y="35316"/>
                    <a:pt x="5064" y="23091"/>
                    <a:pt x="14078" y="14078"/>
                  </a:cubicBezTo>
                  <a:cubicBezTo>
                    <a:pt x="23091" y="5064"/>
                    <a:pt x="35316" y="0"/>
                    <a:pt x="48064" y="0"/>
                  </a:cubicBezTo>
                  <a:close/>
                </a:path>
              </a:pathLst>
            </a:custGeom>
            <a:solidFill>
              <a:srgbClr val="6489A8"/>
            </a:solidFill>
          </p:spPr>
        </p:sp>
        <p:sp>
          <p:nvSpPr>
            <p:cNvPr name="TextBox 13" id="13"/>
            <p:cNvSpPr txBox="true"/>
            <p:nvPr/>
          </p:nvSpPr>
          <p:spPr>
            <a:xfrm>
              <a:off x="0" y="-38100"/>
              <a:ext cx="1384316" cy="91513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4098754" y="2549715"/>
            <a:ext cx="9152987" cy="860425"/>
          </a:xfrm>
          <a:prstGeom prst="rect">
            <a:avLst/>
          </a:prstGeom>
        </p:spPr>
        <p:txBody>
          <a:bodyPr anchor="t" rtlCol="false" tIns="0" lIns="0" bIns="0" rIns="0">
            <a:spAutoFit/>
          </a:bodyPr>
          <a:lstStyle/>
          <a:p>
            <a:pPr algn="ctr">
              <a:lnSpc>
                <a:spcPts val="6499"/>
              </a:lnSpc>
            </a:pPr>
            <a:r>
              <a:rPr lang="en-US" b="true" sz="6499">
                <a:solidFill>
                  <a:srgbClr val="E9EBED"/>
                </a:solidFill>
                <a:latin typeface="Inter Bold"/>
                <a:ea typeface="Inter Bold"/>
                <a:cs typeface="Inter Bold"/>
                <a:sym typeface="Inter Bold"/>
              </a:rPr>
              <a:t>BATASAN MASALAH</a:t>
            </a:r>
          </a:p>
        </p:txBody>
      </p:sp>
      <p:sp>
        <p:nvSpPr>
          <p:cNvPr name="TextBox 15" id="15"/>
          <p:cNvSpPr txBox="true"/>
          <p:nvPr/>
        </p:nvSpPr>
        <p:spPr>
          <a:xfrm rot="0">
            <a:off x="1583861" y="5689955"/>
            <a:ext cx="4046010" cy="1425575"/>
          </a:xfrm>
          <a:prstGeom prst="rect">
            <a:avLst/>
          </a:prstGeom>
        </p:spPr>
        <p:txBody>
          <a:bodyPr anchor="t" rtlCol="false" tIns="0" lIns="0" bIns="0" rIns="0">
            <a:spAutoFit/>
          </a:bodyPr>
          <a:lstStyle/>
          <a:p>
            <a:pPr algn="ctr">
              <a:lnSpc>
                <a:spcPts val="2800"/>
              </a:lnSpc>
            </a:pPr>
            <a:r>
              <a:rPr lang="en-US" sz="2000">
                <a:solidFill>
                  <a:srgbClr val="FFFFFF"/>
                </a:solidFill>
                <a:latin typeface="Poppins"/>
                <a:ea typeface="Poppins"/>
                <a:cs typeface="Poppins"/>
                <a:sym typeface="Poppins"/>
              </a:rPr>
              <a:t>Aplikasi dikembangkan sebagai perangkat lunak desktop, bukan berbasis web atau mobile.</a:t>
            </a:r>
          </a:p>
        </p:txBody>
      </p:sp>
      <p:sp>
        <p:nvSpPr>
          <p:cNvPr name="TextBox 16" id="16"/>
          <p:cNvSpPr txBox="true"/>
          <p:nvPr/>
        </p:nvSpPr>
        <p:spPr>
          <a:xfrm rot="0">
            <a:off x="6994293" y="5689955"/>
            <a:ext cx="4299413" cy="1425575"/>
          </a:xfrm>
          <a:prstGeom prst="rect">
            <a:avLst/>
          </a:prstGeom>
        </p:spPr>
        <p:txBody>
          <a:bodyPr anchor="t" rtlCol="false" tIns="0" lIns="0" bIns="0" rIns="0">
            <a:spAutoFit/>
          </a:bodyPr>
          <a:lstStyle/>
          <a:p>
            <a:pPr algn="ctr">
              <a:lnSpc>
                <a:spcPts val="2800"/>
              </a:lnSpc>
            </a:pPr>
            <a:r>
              <a:rPr lang="en-US" sz="2000">
                <a:solidFill>
                  <a:srgbClr val="FFFFFF"/>
                </a:solidFill>
                <a:latin typeface="Poppins"/>
                <a:ea typeface="Poppins"/>
                <a:cs typeface="Poppins"/>
                <a:sym typeface="Poppins"/>
              </a:rPr>
              <a:t>Format file yang didukung terbatas pada gambar (.jpg, .png, .bmp) dan video (.mp4, .avi, .mov).</a:t>
            </a:r>
          </a:p>
        </p:txBody>
      </p:sp>
      <p:sp>
        <p:nvSpPr>
          <p:cNvPr name="TextBox 17" id="17"/>
          <p:cNvSpPr txBox="true"/>
          <p:nvPr/>
        </p:nvSpPr>
        <p:spPr>
          <a:xfrm rot="0">
            <a:off x="12580813" y="5271569"/>
            <a:ext cx="4046010" cy="2482850"/>
          </a:xfrm>
          <a:prstGeom prst="rect">
            <a:avLst/>
          </a:prstGeom>
        </p:spPr>
        <p:txBody>
          <a:bodyPr anchor="t" rtlCol="false" tIns="0" lIns="0" bIns="0" rIns="0">
            <a:spAutoFit/>
          </a:bodyPr>
          <a:lstStyle/>
          <a:p>
            <a:pPr algn="ctr">
              <a:lnSpc>
                <a:spcPts val="2800"/>
              </a:lnSpc>
            </a:pPr>
            <a:r>
              <a:rPr lang="en-US" sz="2000">
                <a:solidFill>
                  <a:srgbClr val="FFFFFF"/>
                </a:solidFill>
                <a:latin typeface="Poppins"/>
                <a:ea typeface="Poppins"/>
                <a:cs typeface="Poppins"/>
                <a:sym typeface="Poppins"/>
              </a:rPr>
              <a:t>Metode yang digunakan hanya dua, yaitu visible watermarking berupa teks berulang (tiled) dan invisible watermarking menggunakan Least Significant Bit (LSB) tanpa enkripsi tambahan.</a:t>
            </a:r>
          </a:p>
        </p:txBody>
      </p:sp>
      <p:sp>
        <p:nvSpPr>
          <p:cNvPr name="TextBox 18" id="18"/>
          <p:cNvSpPr txBox="true"/>
          <p:nvPr/>
        </p:nvSpPr>
        <p:spPr>
          <a:xfrm rot="0">
            <a:off x="462409" y="5351011"/>
            <a:ext cx="669152" cy="441325"/>
          </a:xfrm>
          <a:prstGeom prst="rect">
            <a:avLst/>
          </a:prstGeom>
        </p:spPr>
        <p:txBody>
          <a:bodyPr anchor="t" rtlCol="false" tIns="0" lIns="0" bIns="0" rIns="0">
            <a:spAutoFit/>
          </a:bodyPr>
          <a:lstStyle/>
          <a:p>
            <a:pPr algn="ctr">
              <a:lnSpc>
                <a:spcPts val="3499"/>
              </a:lnSpc>
            </a:pPr>
            <a:r>
              <a:rPr lang="en-US" sz="2499" b="true">
                <a:solidFill>
                  <a:srgbClr val="263744"/>
                </a:solidFill>
                <a:latin typeface="Poppins Bold"/>
                <a:ea typeface="Poppins Bold"/>
                <a:cs typeface="Poppins Bold"/>
                <a:sym typeface="Poppins Bold"/>
              </a:rPr>
              <a:t>1</a:t>
            </a:r>
          </a:p>
        </p:txBody>
      </p:sp>
      <p:grpSp>
        <p:nvGrpSpPr>
          <p:cNvPr name="Group 19" id="19"/>
          <p:cNvGrpSpPr/>
          <p:nvPr/>
        </p:nvGrpSpPr>
        <p:grpSpPr>
          <a:xfrm rot="0">
            <a:off x="2950939" y="4351155"/>
            <a:ext cx="937505" cy="93750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3085115" y="4565907"/>
            <a:ext cx="669152" cy="441325"/>
          </a:xfrm>
          <a:prstGeom prst="rect">
            <a:avLst/>
          </a:prstGeom>
        </p:spPr>
        <p:txBody>
          <a:bodyPr anchor="t" rtlCol="false" tIns="0" lIns="0" bIns="0" rIns="0">
            <a:spAutoFit/>
          </a:bodyPr>
          <a:lstStyle/>
          <a:p>
            <a:pPr algn="ctr">
              <a:lnSpc>
                <a:spcPts val="3499"/>
              </a:lnSpc>
            </a:pPr>
            <a:r>
              <a:rPr lang="en-US" sz="2499" b="true">
                <a:solidFill>
                  <a:srgbClr val="263744"/>
                </a:solidFill>
                <a:latin typeface="Poppins Bold"/>
                <a:ea typeface="Poppins Bold"/>
                <a:cs typeface="Poppins Bold"/>
                <a:sym typeface="Poppins Bold"/>
              </a:rPr>
              <a:t>1</a:t>
            </a:r>
          </a:p>
        </p:txBody>
      </p:sp>
      <p:grpSp>
        <p:nvGrpSpPr>
          <p:cNvPr name="Group 23" id="23"/>
          <p:cNvGrpSpPr/>
          <p:nvPr/>
        </p:nvGrpSpPr>
        <p:grpSpPr>
          <a:xfrm rot="0">
            <a:off x="8675248" y="4400739"/>
            <a:ext cx="937505" cy="93750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8809424" y="4615492"/>
            <a:ext cx="669152" cy="441325"/>
          </a:xfrm>
          <a:prstGeom prst="rect">
            <a:avLst/>
          </a:prstGeom>
        </p:spPr>
        <p:txBody>
          <a:bodyPr anchor="t" rtlCol="false" tIns="0" lIns="0" bIns="0" rIns="0">
            <a:spAutoFit/>
          </a:bodyPr>
          <a:lstStyle/>
          <a:p>
            <a:pPr algn="ctr">
              <a:lnSpc>
                <a:spcPts val="3499"/>
              </a:lnSpc>
            </a:pPr>
            <a:r>
              <a:rPr lang="en-US" sz="2499" b="true">
                <a:solidFill>
                  <a:srgbClr val="263744"/>
                </a:solidFill>
                <a:latin typeface="Poppins Bold"/>
                <a:ea typeface="Poppins Bold"/>
                <a:cs typeface="Poppins Bold"/>
                <a:sym typeface="Poppins Bold"/>
              </a:rPr>
              <a:t>2</a:t>
            </a:r>
          </a:p>
        </p:txBody>
      </p:sp>
      <p:grpSp>
        <p:nvGrpSpPr>
          <p:cNvPr name="Group 27" id="27"/>
          <p:cNvGrpSpPr/>
          <p:nvPr/>
        </p:nvGrpSpPr>
        <p:grpSpPr>
          <a:xfrm rot="0">
            <a:off x="14135066" y="4436571"/>
            <a:ext cx="937505" cy="93750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4269242" y="4651324"/>
            <a:ext cx="669152" cy="441325"/>
          </a:xfrm>
          <a:prstGeom prst="rect">
            <a:avLst/>
          </a:prstGeom>
        </p:spPr>
        <p:txBody>
          <a:bodyPr anchor="t" rtlCol="false" tIns="0" lIns="0" bIns="0" rIns="0">
            <a:spAutoFit/>
          </a:bodyPr>
          <a:lstStyle/>
          <a:p>
            <a:pPr algn="ctr">
              <a:lnSpc>
                <a:spcPts val="3499"/>
              </a:lnSpc>
            </a:pPr>
            <a:r>
              <a:rPr lang="en-US" sz="2499" b="true">
                <a:solidFill>
                  <a:srgbClr val="263744"/>
                </a:solidFill>
                <a:latin typeface="Poppins Bold"/>
                <a:ea typeface="Poppins Bold"/>
                <a:cs typeface="Poppins Bold"/>
                <a:sym typeface="Poppins Bold"/>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0A3D"/>
        </a:solidFill>
      </p:bgPr>
    </p:bg>
    <p:spTree>
      <p:nvGrpSpPr>
        <p:cNvPr id="1" name=""/>
        <p:cNvGrpSpPr/>
        <p:nvPr/>
      </p:nvGrpSpPr>
      <p:grpSpPr>
        <a:xfrm>
          <a:off x="0" y="0"/>
          <a:ext cx="0" cy="0"/>
          <a:chOff x="0" y="0"/>
          <a:chExt cx="0" cy="0"/>
        </a:xfrm>
      </p:grpSpPr>
      <p:sp>
        <p:nvSpPr>
          <p:cNvPr name="Freeform 2" id="2"/>
          <p:cNvSpPr/>
          <p:nvPr/>
        </p:nvSpPr>
        <p:spPr>
          <a:xfrm flipH="false" flipV="false" rot="-4459759">
            <a:off x="4644137" y="33047"/>
            <a:ext cx="9833745" cy="11049152"/>
          </a:xfrm>
          <a:custGeom>
            <a:avLst/>
            <a:gdLst/>
            <a:ahLst/>
            <a:cxnLst/>
            <a:rect r="r" b="b" t="t" l="l"/>
            <a:pathLst>
              <a:path h="11049152" w="9833745">
                <a:moveTo>
                  <a:pt x="0" y="0"/>
                </a:moveTo>
                <a:lnTo>
                  <a:pt x="9833745" y="0"/>
                </a:lnTo>
                <a:lnTo>
                  <a:pt x="9833745" y="11049152"/>
                </a:lnTo>
                <a:lnTo>
                  <a:pt x="0" y="11049152"/>
                </a:lnTo>
                <a:lnTo>
                  <a:pt x="0" y="0"/>
                </a:lnTo>
                <a:close/>
              </a:path>
            </a:pathLst>
          </a:custGeom>
          <a:blipFill>
            <a:blip r:embed="rId2"/>
            <a:stretch>
              <a:fillRect l="0" t="0" r="0" b="0"/>
            </a:stretch>
          </a:blipFill>
        </p:spPr>
      </p:sp>
      <p:sp>
        <p:nvSpPr>
          <p:cNvPr name="Freeform 3" id="3"/>
          <p:cNvSpPr/>
          <p:nvPr/>
        </p:nvSpPr>
        <p:spPr>
          <a:xfrm flipH="false" flipV="false" rot="0">
            <a:off x="557334" y="486263"/>
            <a:ext cx="492870" cy="492870"/>
          </a:xfrm>
          <a:custGeom>
            <a:avLst/>
            <a:gdLst/>
            <a:ahLst/>
            <a:cxnLst/>
            <a:rect r="r" b="b" t="t" l="l"/>
            <a:pathLst>
              <a:path h="492870" w="492870">
                <a:moveTo>
                  <a:pt x="0" y="0"/>
                </a:moveTo>
                <a:lnTo>
                  <a:pt x="492870" y="0"/>
                </a:lnTo>
                <a:lnTo>
                  <a:pt x="492870" y="492870"/>
                </a:lnTo>
                <a:lnTo>
                  <a:pt x="0" y="492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57334" y="522605"/>
            <a:ext cx="6810981" cy="852717"/>
          </a:xfrm>
          <a:prstGeom prst="rect">
            <a:avLst/>
          </a:prstGeom>
        </p:spPr>
        <p:txBody>
          <a:bodyPr anchor="t" rtlCol="false" tIns="0" lIns="0" bIns="0" rIns="0">
            <a:spAutoFit/>
          </a:bodyPr>
          <a:lstStyle/>
          <a:p>
            <a:pPr algn="ctr">
              <a:lnSpc>
                <a:spcPts val="3468"/>
              </a:lnSpc>
            </a:pPr>
            <a:r>
              <a:rPr lang="en-US" sz="2477" b="true">
                <a:solidFill>
                  <a:srgbClr val="FFFFFF"/>
                </a:solidFill>
                <a:latin typeface="Montserrat Bold"/>
                <a:ea typeface="Montserrat Bold"/>
                <a:cs typeface="Montserrat Bold"/>
                <a:sym typeface="Montserrat Bold"/>
              </a:rPr>
              <a:t>KELOMPOK CAPSTONE PROJECT</a:t>
            </a:r>
          </a:p>
          <a:p>
            <a:pPr algn="ctr">
              <a:lnSpc>
                <a:spcPts val="3468"/>
              </a:lnSpc>
            </a:pPr>
          </a:p>
        </p:txBody>
      </p:sp>
      <p:grpSp>
        <p:nvGrpSpPr>
          <p:cNvPr name="Group 5" id="5"/>
          <p:cNvGrpSpPr/>
          <p:nvPr/>
        </p:nvGrpSpPr>
        <p:grpSpPr>
          <a:xfrm rot="0">
            <a:off x="9236697" y="1993430"/>
            <a:ext cx="6066001" cy="3932681"/>
            <a:chOff x="0" y="0"/>
            <a:chExt cx="1444620" cy="936569"/>
          </a:xfrm>
        </p:grpSpPr>
        <p:sp>
          <p:nvSpPr>
            <p:cNvPr name="Freeform 6" id="6"/>
            <p:cNvSpPr/>
            <p:nvPr/>
          </p:nvSpPr>
          <p:spPr>
            <a:xfrm flipH="false" flipV="false" rot="0">
              <a:off x="0" y="0"/>
              <a:ext cx="1444620" cy="936569"/>
            </a:xfrm>
            <a:custGeom>
              <a:avLst/>
              <a:gdLst/>
              <a:ahLst/>
              <a:cxnLst/>
              <a:rect r="r" b="b" t="t" l="l"/>
              <a:pathLst>
                <a:path h="936569" w="1444620">
                  <a:moveTo>
                    <a:pt x="38288" y="0"/>
                  </a:moveTo>
                  <a:lnTo>
                    <a:pt x="1406332" y="0"/>
                  </a:lnTo>
                  <a:cubicBezTo>
                    <a:pt x="1427478" y="0"/>
                    <a:pt x="1444620" y="17142"/>
                    <a:pt x="1444620" y="38288"/>
                  </a:cubicBezTo>
                  <a:lnTo>
                    <a:pt x="1444620" y="898281"/>
                  </a:lnTo>
                  <a:cubicBezTo>
                    <a:pt x="1444620" y="919427"/>
                    <a:pt x="1427478" y="936569"/>
                    <a:pt x="1406332" y="936569"/>
                  </a:cubicBezTo>
                  <a:lnTo>
                    <a:pt x="38288" y="936569"/>
                  </a:lnTo>
                  <a:cubicBezTo>
                    <a:pt x="17142" y="936569"/>
                    <a:pt x="0" y="919427"/>
                    <a:pt x="0" y="898281"/>
                  </a:cubicBezTo>
                  <a:lnTo>
                    <a:pt x="0" y="38288"/>
                  </a:lnTo>
                  <a:cubicBezTo>
                    <a:pt x="0" y="17142"/>
                    <a:pt x="17142" y="0"/>
                    <a:pt x="38288" y="0"/>
                  </a:cubicBezTo>
                  <a:close/>
                </a:path>
              </a:pathLst>
            </a:custGeom>
            <a:solidFill>
              <a:srgbClr val="263744"/>
            </a:solidFill>
          </p:spPr>
        </p:sp>
        <p:sp>
          <p:nvSpPr>
            <p:cNvPr name="TextBox 7" id="7"/>
            <p:cNvSpPr txBox="true"/>
            <p:nvPr/>
          </p:nvSpPr>
          <p:spPr>
            <a:xfrm>
              <a:off x="0" y="-38100"/>
              <a:ext cx="1444620" cy="97466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71757" y="3899548"/>
            <a:ext cx="6073348" cy="3316150"/>
            <a:chOff x="0" y="0"/>
            <a:chExt cx="1446370" cy="789742"/>
          </a:xfrm>
        </p:grpSpPr>
        <p:sp>
          <p:nvSpPr>
            <p:cNvPr name="Freeform 9" id="9"/>
            <p:cNvSpPr/>
            <p:nvPr/>
          </p:nvSpPr>
          <p:spPr>
            <a:xfrm flipH="false" flipV="false" rot="0">
              <a:off x="0" y="0"/>
              <a:ext cx="1446370" cy="789742"/>
            </a:xfrm>
            <a:custGeom>
              <a:avLst/>
              <a:gdLst/>
              <a:ahLst/>
              <a:cxnLst/>
              <a:rect r="r" b="b" t="t" l="l"/>
              <a:pathLst>
                <a:path h="789742" w="1446370">
                  <a:moveTo>
                    <a:pt x="38242" y="0"/>
                  </a:moveTo>
                  <a:lnTo>
                    <a:pt x="1408128" y="0"/>
                  </a:lnTo>
                  <a:cubicBezTo>
                    <a:pt x="1429249" y="0"/>
                    <a:pt x="1446370" y="17122"/>
                    <a:pt x="1446370" y="38242"/>
                  </a:cubicBezTo>
                  <a:lnTo>
                    <a:pt x="1446370" y="751500"/>
                  </a:lnTo>
                  <a:cubicBezTo>
                    <a:pt x="1446370" y="772621"/>
                    <a:pt x="1429249" y="789742"/>
                    <a:pt x="1408128" y="789742"/>
                  </a:cubicBezTo>
                  <a:lnTo>
                    <a:pt x="38242" y="789742"/>
                  </a:lnTo>
                  <a:cubicBezTo>
                    <a:pt x="17122" y="789742"/>
                    <a:pt x="0" y="772621"/>
                    <a:pt x="0" y="751500"/>
                  </a:cubicBezTo>
                  <a:lnTo>
                    <a:pt x="0" y="38242"/>
                  </a:lnTo>
                  <a:cubicBezTo>
                    <a:pt x="0" y="17122"/>
                    <a:pt x="17122" y="0"/>
                    <a:pt x="38242" y="0"/>
                  </a:cubicBezTo>
                  <a:close/>
                </a:path>
              </a:pathLst>
            </a:custGeom>
            <a:solidFill>
              <a:srgbClr val="263744"/>
            </a:solidFill>
          </p:spPr>
        </p:sp>
        <p:sp>
          <p:nvSpPr>
            <p:cNvPr name="TextBox 10" id="10"/>
            <p:cNvSpPr txBox="true"/>
            <p:nvPr/>
          </p:nvSpPr>
          <p:spPr>
            <a:xfrm>
              <a:off x="0" y="-38100"/>
              <a:ext cx="1446370" cy="827842"/>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53740" y="2381899"/>
            <a:ext cx="3923544" cy="860425"/>
          </a:xfrm>
          <a:prstGeom prst="rect">
            <a:avLst/>
          </a:prstGeom>
        </p:spPr>
        <p:txBody>
          <a:bodyPr anchor="t" rtlCol="false" tIns="0" lIns="0" bIns="0" rIns="0">
            <a:spAutoFit/>
          </a:bodyPr>
          <a:lstStyle/>
          <a:p>
            <a:pPr algn="l">
              <a:lnSpc>
                <a:spcPts val="6499"/>
              </a:lnSpc>
            </a:pPr>
            <a:r>
              <a:rPr lang="en-US" b="true" sz="6499">
                <a:solidFill>
                  <a:srgbClr val="FFFFFF"/>
                </a:solidFill>
                <a:latin typeface="Inter Bold"/>
                <a:ea typeface="Inter Bold"/>
                <a:cs typeface="Inter Bold"/>
                <a:sym typeface="Inter Bold"/>
              </a:rPr>
              <a:t>TUJUAN </a:t>
            </a:r>
          </a:p>
        </p:txBody>
      </p:sp>
      <p:sp>
        <p:nvSpPr>
          <p:cNvPr name="TextBox 12" id="12"/>
          <p:cNvSpPr txBox="true"/>
          <p:nvPr/>
        </p:nvSpPr>
        <p:spPr>
          <a:xfrm rot="0">
            <a:off x="9978238" y="2435191"/>
            <a:ext cx="5088146" cy="2496695"/>
          </a:xfrm>
          <a:prstGeom prst="rect">
            <a:avLst/>
          </a:prstGeom>
        </p:spPr>
        <p:txBody>
          <a:bodyPr anchor="t" rtlCol="false" tIns="0" lIns="0" bIns="0" rIns="0">
            <a:spAutoFit/>
          </a:bodyPr>
          <a:lstStyle/>
          <a:p>
            <a:pPr algn="l">
              <a:lnSpc>
                <a:spcPts val="3944"/>
              </a:lnSpc>
            </a:pPr>
            <a:r>
              <a:rPr lang="en-US" sz="2817">
                <a:solidFill>
                  <a:srgbClr val="FFFFFF"/>
                </a:solidFill>
                <a:latin typeface="Poppins"/>
                <a:ea typeface="Poppins"/>
                <a:cs typeface="Poppins"/>
                <a:sym typeface="Poppins"/>
              </a:rPr>
              <a:t>Menghasilkan sebuah aplikasi desktop fungsional untuk menerapkan watermark pada gambar dan video.</a:t>
            </a:r>
          </a:p>
        </p:txBody>
      </p:sp>
      <p:sp>
        <p:nvSpPr>
          <p:cNvPr name="TextBox 13" id="13"/>
          <p:cNvSpPr txBox="true"/>
          <p:nvPr/>
        </p:nvSpPr>
        <p:spPr>
          <a:xfrm rot="0">
            <a:off x="2055579" y="4257244"/>
            <a:ext cx="5505704" cy="2534083"/>
          </a:xfrm>
          <a:prstGeom prst="rect">
            <a:avLst/>
          </a:prstGeom>
        </p:spPr>
        <p:txBody>
          <a:bodyPr anchor="t" rtlCol="false" tIns="0" lIns="0" bIns="0" rIns="0">
            <a:spAutoFit/>
          </a:bodyPr>
          <a:lstStyle/>
          <a:p>
            <a:pPr algn="l">
              <a:lnSpc>
                <a:spcPts val="3347"/>
              </a:lnSpc>
            </a:pPr>
            <a:r>
              <a:rPr lang="en-US" sz="2391">
                <a:solidFill>
                  <a:srgbClr val="FFFFFF"/>
                </a:solidFill>
                <a:latin typeface="Poppins"/>
                <a:ea typeface="Poppins"/>
                <a:cs typeface="Poppins"/>
                <a:sym typeface="Poppins"/>
              </a:rPr>
              <a:t>Mengimplementasikan dua metode watermarking, yaitu visible watermarking dengan teks berulang (tiled) dan invisible watermarking menggunakan algoritma Least Significant Bit (LSB).</a:t>
            </a:r>
          </a:p>
        </p:txBody>
      </p:sp>
      <p:grpSp>
        <p:nvGrpSpPr>
          <p:cNvPr name="Group 14" id="14"/>
          <p:cNvGrpSpPr/>
          <p:nvPr/>
        </p:nvGrpSpPr>
        <p:grpSpPr>
          <a:xfrm rot="0">
            <a:off x="9561010" y="6519456"/>
            <a:ext cx="5889399" cy="3270422"/>
            <a:chOff x="0" y="0"/>
            <a:chExt cx="1402562" cy="778852"/>
          </a:xfrm>
        </p:grpSpPr>
        <p:sp>
          <p:nvSpPr>
            <p:cNvPr name="Freeform 15" id="15"/>
            <p:cNvSpPr/>
            <p:nvPr/>
          </p:nvSpPr>
          <p:spPr>
            <a:xfrm flipH="false" flipV="false" rot="0">
              <a:off x="0" y="0"/>
              <a:ext cx="1402562" cy="778852"/>
            </a:xfrm>
            <a:custGeom>
              <a:avLst/>
              <a:gdLst/>
              <a:ahLst/>
              <a:cxnLst/>
              <a:rect r="r" b="b" t="t" l="l"/>
              <a:pathLst>
                <a:path h="778852" w="1402562">
                  <a:moveTo>
                    <a:pt x="39437" y="0"/>
                  </a:moveTo>
                  <a:lnTo>
                    <a:pt x="1363126" y="0"/>
                  </a:lnTo>
                  <a:cubicBezTo>
                    <a:pt x="1373585" y="0"/>
                    <a:pt x="1383616" y="4155"/>
                    <a:pt x="1391012" y="11551"/>
                  </a:cubicBezTo>
                  <a:cubicBezTo>
                    <a:pt x="1398407" y="18946"/>
                    <a:pt x="1402562" y="28977"/>
                    <a:pt x="1402562" y="39437"/>
                  </a:cubicBezTo>
                  <a:lnTo>
                    <a:pt x="1402562" y="739416"/>
                  </a:lnTo>
                  <a:cubicBezTo>
                    <a:pt x="1402562" y="749875"/>
                    <a:pt x="1398407" y="759906"/>
                    <a:pt x="1391012" y="767301"/>
                  </a:cubicBezTo>
                  <a:cubicBezTo>
                    <a:pt x="1383616" y="774697"/>
                    <a:pt x="1373585" y="778852"/>
                    <a:pt x="1363126" y="778852"/>
                  </a:cubicBezTo>
                  <a:lnTo>
                    <a:pt x="39437" y="778852"/>
                  </a:lnTo>
                  <a:cubicBezTo>
                    <a:pt x="28977" y="778852"/>
                    <a:pt x="18946" y="774697"/>
                    <a:pt x="11551" y="767301"/>
                  </a:cubicBezTo>
                  <a:cubicBezTo>
                    <a:pt x="4155" y="759906"/>
                    <a:pt x="0" y="749875"/>
                    <a:pt x="0" y="739416"/>
                  </a:cubicBezTo>
                  <a:lnTo>
                    <a:pt x="0" y="39437"/>
                  </a:lnTo>
                  <a:cubicBezTo>
                    <a:pt x="0" y="28977"/>
                    <a:pt x="4155" y="18946"/>
                    <a:pt x="11551" y="11551"/>
                  </a:cubicBezTo>
                  <a:cubicBezTo>
                    <a:pt x="18946" y="4155"/>
                    <a:pt x="28977" y="0"/>
                    <a:pt x="39437" y="0"/>
                  </a:cubicBezTo>
                  <a:close/>
                </a:path>
              </a:pathLst>
            </a:custGeom>
            <a:solidFill>
              <a:srgbClr val="263744"/>
            </a:solidFill>
          </p:spPr>
        </p:sp>
        <p:sp>
          <p:nvSpPr>
            <p:cNvPr name="TextBox 16" id="16"/>
            <p:cNvSpPr txBox="true"/>
            <p:nvPr/>
          </p:nvSpPr>
          <p:spPr>
            <a:xfrm>
              <a:off x="0" y="-38100"/>
              <a:ext cx="1402562" cy="81695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772744" y="6621280"/>
            <a:ext cx="5677664" cy="2637020"/>
          </a:xfrm>
          <a:prstGeom prst="rect">
            <a:avLst/>
          </a:prstGeom>
        </p:spPr>
        <p:txBody>
          <a:bodyPr anchor="t" rtlCol="false" tIns="0" lIns="0" bIns="0" rIns="0">
            <a:spAutoFit/>
          </a:bodyPr>
          <a:lstStyle/>
          <a:p>
            <a:pPr algn="l">
              <a:lnSpc>
                <a:spcPts val="3487"/>
              </a:lnSpc>
            </a:pPr>
            <a:r>
              <a:rPr lang="en-US" sz="2490">
                <a:solidFill>
                  <a:srgbClr val="FFFFFF"/>
                </a:solidFill>
                <a:latin typeface="Poppins"/>
                <a:ea typeface="Poppins"/>
                <a:cs typeface="Poppins"/>
                <a:sym typeface="Poppins"/>
              </a:rPr>
              <a:t>Menyediakan fitur deteksi watermark tak terlihat yang telah disisipkan, sehingga dapat menjadi solusi praktis bagi pembuat konten dalam melindungi hak cipta karya digital.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0A3D"/>
        </a:solidFill>
      </p:bgPr>
    </p:bg>
    <p:spTree>
      <p:nvGrpSpPr>
        <p:cNvPr id="1" name=""/>
        <p:cNvGrpSpPr/>
        <p:nvPr/>
      </p:nvGrpSpPr>
      <p:grpSpPr>
        <a:xfrm>
          <a:off x="0" y="0"/>
          <a:ext cx="0" cy="0"/>
          <a:chOff x="0" y="0"/>
          <a:chExt cx="0" cy="0"/>
        </a:xfrm>
      </p:grpSpPr>
      <p:sp>
        <p:nvSpPr>
          <p:cNvPr name="Freeform 2" id="2"/>
          <p:cNvSpPr/>
          <p:nvPr/>
        </p:nvSpPr>
        <p:spPr>
          <a:xfrm flipH="false" flipV="false" rot="6188040">
            <a:off x="10704073" y="-2239622"/>
            <a:ext cx="9706985" cy="10906725"/>
          </a:xfrm>
          <a:custGeom>
            <a:avLst/>
            <a:gdLst/>
            <a:ahLst/>
            <a:cxnLst/>
            <a:rect r="r" b="b" t="t" l="l"/>
            <a:pathLst>
              <a:path h="10906725" w="9706985">
                <a:moveTo>
                  <a:pt x="0" y="0"/>
                </a:moveTo>
                <a:lnTo>
                  <a:pt x="9706985" y="0"/>
                </a:lnTo>
                <a:lnTo>
                  <a:pt x="9706985" y="10906725"/>
                </a:lnTo>
                <a:lnTo>
                  <a:pt x="0" y="10906725"/>
                </a:lnTo>
                <a:lnTo>
                  <a:pt x="0" y="0"/>
                </a:lnTo>
                <a:close/>
              </a:path>
            </a:pathLst>
          </a:custGeom>
          <a:blipFill>
            <a:blip r:embed="rId2"/>
            <a:stretch>
              <a:fillRect l="0" t="0" r="0" b="0"/>
            </a:stretch>
          </a:blipFill>
        </p:spPr>
      </p:sp>
      <p:sp>
        <p:nvSpPr>
          <p:cNvPr name="Freeform 3" id="3"/>
          <p:cNvSpPr/>
          <p:nvPr/>
        </p:nvSpPr>
        <p:spPr>
          <a:xfrm flipH="false" flipV="false" rot="0">
            <a:off x="557334" y="486263"/>
            <a:ext cx="492870" cy="492870"/>
          </a:xfrm>
          <a:custGeom>
            <a:avLst/>
            <a:gdLst/>
            <a:ahLst/>
            <a:cxnLst/>
            <a:rect r="r" b="b" t="t" l="l"/>
            <a:pathLst>
              <a:path h="492870" w="492870">
                <a:moveTo>
                  <a:pt x="0" y="0"/>
                </a:moveTo>
                <a:lnTo>
                  <a:pt x="492870" y="0"/>
                </a:lnTo>
                <a:lnTo>
                  <a:pt x="492870" y="492870"/>
                </a:lnTo>
                <a:lnTo>
                  <a:pt x="0" y="492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610359" y="2529820"/>
            <a:ext cx="13699138" cy="7003684"/>
          </a:xfrm>
          <a:custGeom>
            <a:avLst/>
            <a:gdLst/>
            <a:ahLst/>
            <a:cxnLst/>
            <a:rect r="r" b="b" t="t" l="l"/>
            <a:pathLst>
              <a:path h="7003684" w="13699138">
                <a:moveTo>
                  <a:pt x="0" y="0"/>
                </a:moveTo>
                <a:lnTo>
                  <a:pt x="13699138" y="0"/>
                </a:lnTo>
                <a:lnTo>
                  <a:pt x="13699138" y="7003684"/>
                </a:lnTo>
                <a:lnTo>
                  <a:pt x="0" y="7003684"/>
                </a:lnTo>
                <a:lnTo>
                  <a:pt x="0" y="0"/>
                </a:lnTo>
                <a:close/>
              </a:path>
            </a:pathLst>
          </a:custGeom>
          <a:blipFill>
            <a:blip r:embed="rId5"/>
            <a:stretch>
              <a:fillRect l="0" t="0" r="0" b="0"/>
            </a:stretch>
          </a:blipFill>
        </p:spPr>
      </p:sp>
      <p:sp>
        <p:nvSpPr>
          <p:cNvPr name="TextBox 5" id="5"/>
          <p:cNvSpPr txBox="true"/>
          <p:nvPr/>
        </p:nvSpPr>
        <p:spPr>
          <a:xfrm rot="0">
            <a:off x="557334" y="522605"/>
            <a:ext cx="6810981" cy="852717"/>
          </a:xfrm>
          <a:prstGeom prst="rect">
            <a:avLst/>
          </a:prstGeom>
        </p:spPr>
        <p:txBody>
          <a:bodyPr anchor="t" rtlCol="false" tIns="0" lIns="0" bIns="0" rIns="0">
            <a:spAutoFit/>
          </a:bodyPr>
          <a:lstStyle/>
          <a:p>
            <a:pPr algn="ctr">
              <a:lnSpc>
                <a:spcPts val="3468"/>
              </a:lnSpc>
            </a:pPr>
            <a:r>
              <a:rPr lang="en-US" sz="2477" b="true">
                <a:solidFill>
                  <a:srgbClr val="FFFFFF"/>
                </a:solidFill>
                <a:latin typeface="Montserrat Bold"/>
                <a:ea typeface="Montserrat Bold"/>
                <a:cs typeface="Montserrat Bold"/>
                <a:sym typeface="Montserrat Bold"/>
              </a:rPr>
              <a:t>KELOMPOK CAPSTONE PROJECT</a:t>
            </a:r>
          </a:p>
          <a:p>
            <a:pPr algn="ctr">
              <a:lnSpc>
                <a:spcPts val="3468"/>
              </a:lnSpc>
            </a:pPr>
          </a:p>
        </p:txBody>
      </p:sp>
      <p:sp>
        <p:nvSpPr>
          <p:cNvPr name="TextBox 6" id="6"/>
          <p:cNvSpPr txBox="true"/>
          <p:nvPr/>
        </p:nvSpPr>
        <p:spPr>
          <a:xfrm rot="0">
            <a:off x="7542946" y="1624310"/>
            <a:ext cx="3833964" cy="905510"/>
          </a:xfrm>
          <a:prstGeom prst="rect">
            <a:avLst/>
          </a:prstGeom>
        </p:spPr>
        <p:txBody>
          <a:bodyPr anchor="t" rtlCol="false" tIns="0" lIns="0" bIns="0" rIns="0">
            <a:spAutoFit/>
          </a:bodyPr>
          <a:lstStyle/>
          <a:p>
            <a:pPr algn="l">
              <a:lnSpc>
                <a:spcPts val="3640"/>
              </a:lnSpc>
            </a:pPr>
            <a:r>
              <a:rPr lang="en-US" sz="2600">
                <a:solidFill>
                  <a:srgbClr val="FFFFFF"/>
                </a:solidFill>
                <a:latin typeface="Canva Sans"/>
                <a:ea typeface="Canva Sans"/>
                <a:cs typeface="Canva Sans"/>
                <a:sym typeface="Canva Sans"/>
              </a:rPr>
              <a:t> </a:t>
            </a:r>
            <a:r>
              <a:rPr lang="en-US" b="true" sz="2600">
                <a:solidFill>
                  <a:srgbClr val="FFFFFF"/>
                </a:solidFill>
                <a:latin typeface="Canva Sans Bold"/>
                <a:ea typeface="Canva Sans Bold"/>
                <a:cs typeface="Canva Sans Bold"/>
                <a:sym typeface="Canva Sans Bold"/>
              </a:rPr>
              <a:t>USE CASE DIAGRAM</a:t>
            </a:r>
          </a:p>
          <a:p>
            <a:pPr algn="l">
              <a:lnSpc>
                <a:spcPts val="36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0A3D"/>
        </a:solidFill>
      </p:bgPr>
    </p:bg>
    <p:spTree>
      <p:nvGrpSpPr>
        <p:cNvPr id="1" name=""/>
        <p:cNvGrpSpPr/>
        <p:nvPr/>
      </p:nvGrpSpPr>
      <p:grpSpPr>
        <a:xfrm>
          <a:off x="0" y="0"/>
          <a:ext cx="0" cy="0"/>
          <a:chOff x="0" y="0"/>
          <a:chExt cx="0" cy="0"/>
        </a:xfrm>
      </p:grpSpPr>
      <p:sp>
        <p:nvSpPr>
          <p:cNvPr name="Freeform 2" id="2"/>
          <p:cNvSpPr/>
          <p:nvPr/>
        </p:nvSpPr>
        <p:spPr>
          <a:xfrm flipH="false" flipV="false" rot="0">
            <a:off x="557334" y="486263"/>
            <a:ext cx="492870" cy="492870"/>
          </a:xfrm>
          <a:custGeom>
            <a:avLst/>
            <a:gdLst/>
            <a:ahLst/>
            <a:cxnLst/>
            <a:rect r="r" b="b" t="t" l="l"/>
            <a:pathLst>
              <a:path h="492870" w="492870">
                <a:moveTo>
                  <a:pt x="0" y="0"/>
                </a:moveTo>
                <a:lnTo>
                  <a:pt x="492870" y="0"/>
                </a:lnTo>
                <a:lnTo>
                  <a:pt x="492870" y="492870"/>
                </a:lnTo>
                <a:lnTo>
                  <a:pt x="0" y="492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7334" y="522605"/>
            <a:ext cx="6810981" cy="852717"/>
          </a:xfrm>
          <a:prstGeom prst="rect">
            <a:avLst/>
          </a:prstGeom>
        </p:spPr>
        <p:txBody>
          <a:bodyPr anchor="t" rtlCol="false" tIns="0" lIns="0" bIns="0" rIns="0">
            <a:spAutoFit/>
          </a:bodyPr>
          <a:lstStyle/>
          <a:p>
            <a:pPr algn="ctr">
              <a:lnSpc>
                <a:spcPts val="3468"/>
              </a:lnSpc>
            </a:pPr>
            <a:r>
              <a:rPr lang="en-US" sz="2477" b="true">
                <a:solidFill>
                  <a:srgbClr val="FFFFFF"/>
                </a:solidFill>
                <a:latin typeface="Montserrat Bold"/>
                <a:ea typeface="Montserrat Bold"/>
                <a:cs typeface="Montserrat Bold"/>
                <a:sym typeface="Montserrat Bold"/>
              </a:rPr>
              <a:t>KELOMPOK CAPSTONE PROJECT</a:t>
            </a:r>
          </a:p>
          <a:p>
            <a:pPr algn="ctr">
              <a:lnSpc>
                <a:spcPts val="3468"/>
              </a:lnSpc>
            </a:pPr>
          </a:p>
        </p:txBody>
      </p:sp>
      <p:sp>
        <p:nvSpPr>
          <p:cNvPr name="Freeform 4" id="4"/>
          <p:cNvSpPr/>
          <p:nvPr/>
        </p:nvSpPr>
        <p:spPr>
          <a:xfrm flipH="false" flipV="false" rot="0">
            <a:off x="1028700" y="1563618"/>
            <a:ext cx="6135817" cy="8118667"/>
          </a:xfrm>
          <a:custGeom>
            <a:avLst/>
            <a:gdLst/>
            <a:ahLst/>
            <a:cxnLst/>
            <a:rect r="r" b="b" t="t" l="l"/>
            <a:pathLst>
              <a:path h="8118667" w="6135817">
                <a:moveTo>
                  <a:pt x="0" y="0"/>
                </a:moveTo>
                <a:lnTo>
                  <a:pt x="6135817" y="0"/>
                </a:lnTo>
                <a:lnTo>
                  <a:pt x="6135817" y="8118667"/>
                </a:lnTo>
                <a:lnTo>
                  <a:pt x="0" y="8118667"/>
                </a:lnTo>
                <a:lnTo>
                  <a:pt x="0" y="0"/>
                </a:lnTo>
                <a:close/>
              </a:path>
            </a:pathLst>
          </a:custGeom>
          <a:blipFill>
            <a:blip r:embed="rId4"/>
            <a:stretch>
              <a:fillRect l="0" t="0" r="0" b="0"/>
            </a:stretch>
          </a:blipFill>
        </p:spPr>
      </p:sp>
      <p:sp>
        <p:nvSpPr>
          <p:cNvPr name="Freeform 5" id="5"/>
          <p:cNvSpPr/>
          <p:nvPr/>
        </p:nvSpPr>
        <p:spPr>
          <a:xfrm flipH="false" flipV="false" rot="0">
            <a:off x="7914022" y="1563618"/>
            <a:ext cx="9606890" cy="7928887"/>
          </a:xfrm>
          <a:custGeom>
            <a:avLst/>
            <a:gdLst/>
            <a:ahLst/>
            <a:cxnLst/>
            <a:rect r="r" b="b" t="t" l="l"/>
            <a:pathLst>
              <a:path h="7928887" w="9606890">
                <a:moveTo>
                  <a:pt x="0" y="0"/>
                </a:moveTo>
                <a:lnTo>
                  <a:pt x="9606890" y="0"/>
                </a:lnTo>
                <a:lnTo>
                  <a:pt x="9606890" y="7928886"/>
                </a:lnTo>
                <a:lnTo>
                  <a:pt x="0" y="7928886"/>
                </a:lnTo>
                <a:lnTo>
                  <a:pt x="0" y="0"/>
                </a:lnTo>
                <a:close/>
              </a:path>
            </a:pathLst>
          </a:custGeom>
          <a:blipFill>
            <a:blip r:embed="rId5"/>
            <a:stretch>
              <a:fillRect l="0" t="0" r="0" b="0"/>
            </a:stretch>
          </a:blipFill>
        </p:spPr>
      </p:sp>
      <p:sp>
        <p:nvSpPr>
          <p:cNvPr name="TextBox 6" id="6"/>
          <p:cNvSpPr txBox="true"/>
          <p:nvPr/>
        </p:nvSpPr>
        <p:spPr>
          <a:xfrm rot="0">
            <a:off x="7368315" y="726275"/>
            <a:ext cx="3593025" cy="490032"/>
          </a:xfrm>
          <a:prstGeom prst="rect">
            <a:avLst/>
          </a:prstGeom>
        </p:spPr>
        <p:txBody>
          <a:bodyPr anchor="t" rtlCol="false" tIns="0" lIns="0" bIns="0" rIns="0">
            <a:spAutoFit/>
          </a:bodyPr>
          <a:lstStyle/>
          <a:p>
            <a:pPr algn="ctr">
              <a:lnSpc>
                <a:spcPts val="4090"/>
              </a:lnSpc>
              <a:spcBef>
                <a:spcPct val="0"/>
              </a:spcBef>
            </a:pPr>
            <a:r>
              <a:rPr lang="en-US" b="true" sz="2921">
                <a:solidFill>
                  <a:srgbClr val="FFFFFF"/>
                </a:solidFill>
                <a:latin typeface="Montserrat Bold"/>
                <a:ea typeface="Montserrat Bold"/>
                <a:cs typeface="Montserrat Bold"/>
                <a:sym typeface="Montserrat Bold"/>
              </a:rPr>
              <a:t> Activity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0A3D"/>
        </a:solidFill>
      </p:bgPr>
    </p:bg>
    <p:spTree>
      <p:nvGrpSpPr>
        <p:cNvPr id="1" name=""/>
        <p:cNvGrpSpPr/>
        <p:nvPr/>
      </p:nvGrpSpPr>
      <p:grpSpPr>
        <a:xfrm>
          <a:off x="0" y="0"/>
          <a:ext cx="0" cy="0"/>
          <a:chOff x="0" y="0"/>
          <a:chExt cx="0" cy="0"/>
        </a:xfrm>
      </p:grpSpPr>
      <p:grpSp>
        <p:nvGrpSpPr>
          <p:cNvPr name="Group 2" id="2"/>
          <p:cNvGrpSpPr/>
          <p:nvPr/>
        </p:nvGrpSpPr>
        <p:grpSpPr>
          <a:xfrm rot="0">
            <a:off x="15677399" y="672397"/>
            <a:ext cx="1861136" cy="551650"/>
            <a:chOff x="0" y="0"/>
            <a:chExt cx="490176" cy="145291"/>
          </a:xfrm>
        </p:grpSpPr>
        <p:sp>
          <p:nvSpPr>
            <p:cNvPr name="Freeform 3" id="3"/>
            <p:cNvSpPr/>
            <p:nvPr/>
          </p:nvSpPr>
          <p:spPr>
            <a:xfrm flipH="false" flipV="false" rot="0">
              <a:off x="0" y="0"/>
              <a:ext cx="490176" cy="145291"/>
            </a:xfrm>
            <a:custGeom>
              <a:avLst/>
              <a:gdLst/>
              <a:ahLst/>
              <a:cxnLst/>
              <a:rect r="r" b="b" t="t" l="l"/>
              <a:pathLst>
                <a:path h="145291" w="490176">
                  <a:moveTo>
                    <a:pt x="45758" y="0"/>
                  </a:moveTo>
                  <a:lnTo>
                    <a:pt x="444418" y="0"/>
                  </a:lnTo>
                  <a:cubicBezTo>
                    <a:pt x="456554" y="0"/>
                    <a:pt x="468192" y="4821"/>
                    <a:pt x="476774" y="13402"/>
                  </a:cubicBezTo>
                  <a:cubicBezTo>
                    <a:pt x="485355" y="21983"/>
                    <a:pt x="490176" y="33622"/>
                    <a:pt x="490176" y="45758"/>
                  </a:cubicBezTo>
                  <a:lnTo>
                    <a:pt x="490176" y="99533"/>
                  </a:lnTo>
                  <a:cubicBezTo>
                    <a:pt x="490176" y="111669"/>
                    <a:pt x="485355" y="123307"/>
                    <a:pt x="476774" y="131888"/>
                  </a:cubicBezTo>
                  <a:cubicBezTo>
                    <a:pt x="468192" y="140470"/>
                    <a:pt x="456554" y="145291"/>
                    <a:pt x="444418" y="145291"/>
                  </a:cubicBezTo>
                  <a:lnTo>
                    <a:pt x="45758" y="145291"/>
                  </a:lnTo>
                  <a:cubicBezTo>
                    <a:pt x="33622" y="145291"/>
                    <a:pt x="21983" y="140470"/>
                    <a:pt x="13402" y="131888"/>
                  </a:cubicBezTo>
                  <a:cubicBezTo>
                    <a:pt x="4821" y="123307"/>
                    <a:pt x="0" y="111669"/>
                    <a:pt x="0" y="99533"/>
                  </a:cubicBezTo>
                  <a:lnTo>
                    <a:pt x="0" y="45758"/>
                  </a:lnTo>
                  <a:cubicBezTo>
                    <a:pt x="0" y="33622"/>
                    <a:pt x="4821" y="21983"/>
                    <a:pt x="13402" y="13402"/>
                  </a:cubicBezTo>
                  <a:cubicBezTo>
                    <a:pt x="21983" y="4821"/>
                    <a:pt x="33622" y="0"/>
                    <a:pt x="45758" y="0"/>
                  </a:cubicBezTo>
                  <a:close/>
                </a:path>
              </a:pathLst>
            </a:custGeom>
            <a:solidFill>
              <a:srgbClr val="7800FF"/>
            </a:solidFill>
          </p:spPr>
        </p:sp>
        <p:sp>
          <p:nvSpPr>
            <p:cNvPr name="TextBox 4" id="4"/>
            <p:cNvSpPr txBox="true"/>
            <p:nvPr/>
          </p:nvSpPr>
          <p:spPr>
            <a:xfrm>
              <a:off x="0" y="-38100"/>
              <a:ext cx="490176" cy="18339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272643">
            <a:off x="12879707" y="-4719647"/>
            <a:ext cx="10816585" cy="12153466"/>
          </a:xfrm>
          <a:custGeom>
            <a:avLst/>
            <a:gdLst/>
            <a:ahLst/>
            <a:cxnLst/>
            <a:rect r="r" b="b" t="t" l="l"/>
            <a:pathLst>
              <a:path h="12153466" w="10816585">
                <a:moveTo>
                  <a:pt x="0" y="0"/>
                </a:moveTo>
                <a:lnTo>
                  <a:pt x="10816586" y="0"/>
                </a:lnTo>
                <a:lnTo>
                  <a:pt x="10816586" y="12153466"/>
                </a:lnTo>
                <a:lnTo>
                  <a:pt x="0" y="12153466"/>
                </a:lnTo>
                <a:lnTo>
                  <a:pt x="0" y="0"/>
                </a:lnTo>
                <a:close/>
              </a:path>
            </a:pathLst>
          </a:custGeom>
          <a:blipFill>
            <a:blip r:embed="rId2"/>
            <a:stretch>
              <a:fillRect l="0" t="0" r="0" b="0"/>
            </a:stretch>
          </a:blipFill>
        </p:spPr>
      </p:sp>
      <p:sp>
        <p:nvSpPr>
          <p:cNvPr name="Freeform 6" id="6"/>
          <p:cNvSpPr/>
          <p:nvPr/>
        </p:nvSpPr>
        <p:spPr>
          <a:xfrm flipH="false" flipV="false" rot="6188040">
            <a:off x="-2809956" y="1161571"/>
            <a:ext cx="7677312" cy="8626193"/>
          </a:xfrm>
          <a:custGeom>
            <a:avLst/>
            <a:gdLst/>
            <a:ahLst/>
            <a:cxnLst/>
            <a:rect r="r" b="b" t="t" l="l"/>
            <a:pathLst>
              <a:path h="8626193" w="7677312">
                <a:moveTo>
                  <a:pt x="0" y="0"/>
                </a:moveTo>
                <a:lnTo>
                  <a:pt x="7677312" y="0"/>
                </a:lnTo>
                <a:lnTo>
                  <a:pt x="7677312" y="8626193"/>
                </a:lnTo>
                <a:lnTo>
                  <a:pt x="0" y="8626193"/>
                </a:lnTo>
                <a:lnTo>
                  <a:pt x="0" y="0"/>
                </a:lnTo>
                <a:close/>
              </a:path>
            </a:pathLst>
          </a:custGeom>
          <a:blipFill>
            <a:blip r:embed="rId2"/>
            <a:stretch>
              <a:fillRect l="0" t="0" r="0" b="0"/>
            </a:stretch>
          </a:blipFill>
        </p:spPr>
      </p:sp>
      <p:sp>
        <p:nvSpPr>
          <p:cNvPr name="TextBox 7" id="7"/>
          <p:cNvSpPr txBox="true"/>
          <p:nvPr/>
        </p:nvSpPr>
        <p:spPr>
          <a:xfrm rot="0">
            <a:off x="3234952" y="3323975"/>
            <a:ext cx="11818095" cy="2307391"/>
          </a:xfrm>
          <a:prstGeom prst="rect">
            <a:avLst/>
          </a:prstGeom>
        </p:spPr>
        <p:txBody>
          <a:bodyPr anchor="t" rtlCol="false" tIns="0" lIns="0" bIns="0" rIns="0">
            <a:spAutoFit/>
          </a:bodyPr>
          <a:lstStyle/>
          <a:p>
            <a:pPr algn="r">
              <a:lnSpc>
                <a:spcPts val="18770"/>
              </a:lnSpc>
            </a:pPr>
            <a:r>
              <a:rPr lang="en-US" b="true" sz="13407">
                <a:solidFill>
                  <a:srgbClr val="FFFFFF"/>
                </a:solidFill>
                <a:latin typeface="Inter Bold"/>
                <a:ea typeface="Inter Bold"/>
                <a:cs typeface="Inter Bold"/>
                <a:sym typeface="Inter Bold"/>
              </a:rPr>
              <a:t>THANK YOU</a:t>
            </a:r>
          </a:p>
        </p:txBody>
      </p:sp>
      <p:sp>
        <p:nvSpPr>
          <p:cNvPr name="Freeform 8" id="8"/>
          <p:cNvSpPr/>
          <p:nvPr/>
        </p:nvSpPr>
        <p:spPr>
          <a:xfrm flipH="false" flipV="false" rot="0">
            <a:off x="557334" y="486263"/>
            <a:ext cx="492870" cy="492870"/>
          </a:xfrm>
          <a:custGeom>
            <a:avLst/>
            <a:gdLst/>
            <a:ahLst/>
            <a:cxnLst/>
            <a:rect r="r" b="b" t="t" l="l"/>
            <a:pathLst>
              <a:path h="492870" w="492870">
                <a:moveTo>
                  <a:pt x="0" y="0"/>
                </a:moveTo>
                <a:lnTo>
                  <a:pt x="492870" y="0"/>
                </a:lnTo>
                <a:lnTo>
                  <a:pt x="492870" y="492870"/>
                </a:lnTo>
                <a:lnTo>
                  <a:pt x="0" y="492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557334" y="522605"/>
            <a:ext cx="6810981" cy="852717"/>
          </a:xfrm>
          <a:prstGeom prst="rect">
            <a:avLst/>
          </a:prstGeom>
        </p:spPr>
        <p:txBody>
          <a:bodyPr anchor="t" rtlCol="false" tIns="0" lIns="0" bIns="0" rIns="0">
            <a:spAutoFit/>
          </a:bodyPr>
          <a:lstStyle/>
          <a:p>
            <a:pPr algn="ctr">
              <a:lnSpc>
                <a:spcPts val="3468"/>
              </a:lnSpc>
            </a:pPr>
            <a:r>
              <a:rPr lang="en-US" sz="2477" b="true">
                <a:solidFill>
                  <a:srgbClr val="FFFFFF"/>
                </a:solidFill>
                <a:latin typeface="Montserrat Bold"/>
                <a:ea typeface="Montserrat Bold"/>
                <a:cs typeface="Montserrat Bold"/>
                <a:sym typeface="Montserrat Bold"/>
              </a:rPr>
              <a:t>KELOMPOK CAPSTONE PROJECT</a:t>
            </a:r>
          </a:p>
          <a:p>
            <a:pPr algn="ctr">
              <a:lnSpc>
                <a:spcPts val="346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DAG0u7eax4c</dc:identifier>
  <dcterms:modified xsi:type="dcterms:W3CDTF">2011-08-01T06:04:30Z</dcterms:modified>
  <cp:revision>1</cp:revision>
  <dc:title>Blue Modern Cyber Security Presentation</dc:title>
</cp:coreProperties>
</file>